
<file path=[Content_Types].xml><?xml version="1.0" encoding="utf-8"?>
<Types xmlns="http://schemas.openxmlformats.org/package/2006/content-types">
  <Default Extension="xml" ContentType="application/vnd.openxmlformats-officedocument.presentationml.presentation.main+xml"/>
  <Default Extension="rels" ContentType="application/vnd.openxmlformats-package.relationships+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Masters/theme/theme1.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Types>
</file>

<file path=_rels/.rels>&#65279;<?xml version="1.0" encoding="utf-8"?><Relationships xmlns="http://schemas.openxmlformats.org/package/2006/relationships"><Relationship Type="http://schemas.openxmlformats.org/officeDocument/2006/relationships/officeDocument" Target="/ppt/presentation.xml" Id="R80c5367e507a4ca0" /></Relationships>
</file>

<file path=ppt/presentation.xml><?xml version="1.0" encoding="utf-8"?>
<p:presentation xmlns:p="http://schemas.openxmlformats.org/presentationml/2006/main">
  <p:sldMasterIdLst>
    <p:sldMasterId xmlns:r="http://schemas.openxmlformats.org/officeDocument/2006/relationships" id="2147483648" r:id="rId1"/>
  </p:sldMasterIdLst>
  <p:sldIdLst>
    <p:sldId xmlns:r="http://schemas.openxmlformats.org/officeDocument/2006/relationships" id="256" r:id="R69c63f3d66de4f59"/>
    <p:sldId xmlns:r="http://schemas.openxmlformats.org/officeDocument/2006/relationships" id="257" r:id="Rce43713b17a84e50"/>
  </p:sldIdLst>
  <p:sldSz cx="12192000" cy="6858000" type="screen16x9"/>
  <p:notesSz cx="6858000" cy="9144000"/>
</p:presentation>
</file>

<file path=ppt/_rels/presentation.xml.rels>&#65279;<?xml version="1.0" encoding="utf-8"?><Relationships xmlns="http://schemas.openxmlformats.org/package/2006/relationships"><Relationship Type="http://schemas.openxmlformats.org/officeDocument/2006/relationships/slideMaster" Target="/ppt/slideMasters/slideMaster1.xml" Id="rId1" /><Relationship Type="http://schemas.openxmlformats.org/officeDocument/2006/relationships/slide" Target="/ppt/slides/slide1.xml" Id="R69c63f3d66de4f59" /><Relationship Type="http://schemas.openxmlformats.org/officeDocument/2006/relationships/slide" Target="/ppt/slides/slide2.xml" Id="Rce43713b17a84e50" /></Relationships>
</file>

<file path=ppt/slideLayouts/slideLayout1.xml><?xml version="1.0" encoding="utf-8"?>
<p:sldLayout xmlns:p="http://schemas.openxmlformats.org/presentationml/2006/main" type="blank" preserve="1">
  <p:cSld>
    <p:spTree>
      <p:nvGrpSpPr>
        <p:cNvPr id="1" name=""/>
        <p:cNvGrpSpPr/>
        <p:nvPr/>
      </p:nvGrpSpPr>
      <p:grpSpPr>
        <a:xfrm xmlns:a="http://schemas.openxmlformats.org/drawingml/2006/main"/>
      </p:grpSpPr>
    </p:spTree>
  </p:cSld>
  <p:clrMapOvr>
    <a:masterClrMapping xmlns:a="http://schemas.openxmlformats.org/drawingml/2006/main"/>
  </p:clrMapOvr>
</p:sldLayout>
</file>

<file path=ppt/slideMasters/_rels/slideMaster1.xml.rels>&#65279;<?xml version="1.0" encoding="utf-8"?><Relationships xmlns="http://schemas.openxmlformats.org/package/2006/relationships"><Relationship Type="http://schemas.openxmlformats.org/officeDocument/2006/relationships/slideLayout" Target="/ppt/slideLayouts/slideLayout1.xml" Id="rId1" /><Relationship Type="http://schemas.openxmlformats.org/officeDocument/2006/relationships/theme" Target="/ppt/slideMasters/theme/theme1.xml" Id="rId2" /></Relationships>
</file>

<file path=ppt/slideMasters/slideMaster1.xml><?xml version="1.0" encoding="utf-8"?>
<p:sldMaster xmlns:p="http://schemas.openxmlformats.org/presentationml/2006/main">
  <p:cSld>
    <p:spTree>
      <p:nvGrpSpPr>
        <p:cNvPr id="1" name=""/>
        <p:cNvGrpSpPr/>
        <p:nvPr/>
      </p:nvGrpSpPr>
      <p:grpSpPr>
        <a:xfrm xmlns:a="http://schemas.openxmlformats.org/drawingml/2006/main"/>
      </p:grpSpPr>
    </p:spTree>
  </p:cSld>
  <p:clrMap bg1="lt1" tx1="dk1" bg2="lt2" tx2="dk2" accent1="accent1" accent2="accent2" accent3="accent3" accent4="accent4" accent5="accent5" accent6="accent6" hlink="hlink" folHlink="folHlink"/>
  <p:sldLayoutIdLst>
    <p:sldLayoutId xmlns:r="http://schemas.openxmlformats.org/officeDocument/2006/relationships" id="2147483649" r:id="rId1"/>
  </p:sldLayoutIdLst>
  <p:txStyles>
    <p:titleStyle/>
    <p:bodyStyle/>
    <p:otherStyle/>
  </p:txStyles>
</p:sldMaster>
</file>

<file path=ppt/slideMasters/theme/theme1.xml><?xml version="1.0" encoding="utf-8"?>
<a:theme xmlns:a="http://schemas.openxmlformats.org/drawingml/2006/main" name="GabGregori Theme">
  <a:themeElements>
    <a:clrScheme name="GabGregori">
      <a:dk1>
        <a:srgbClr val="143259"/>
      </a:dk1>
      <a:lt1>
        <a:srgbClr val="FFFFFF"/>
      </a:lt1>
      <a:dk2>
        <a:srgbClr val="2C3E50"/>
      </a:dk2>
      <a:lt2>
        <a:srgbClr val="F2F7FB"/>
      </a:lt2>
      <a:accent1>
        <a:srgbClr val="3071F2"/>
      </a:accent1>
      <a:accent2>
        <a:srgbClr val="89C2D9"/>
      </a:accent2>
      <a:accent3>
        <a:srgbClr val="CAF2C9"/>
      </a:accent3>
      <a:accent4>
        <a:srgbClr val="418EF2"/>
      </a:accent4>
      <a:accent5>
        <a:srgbClr val="5A6A7E"/>
      </a:accent5>
      <a:accent6>
        <a:srgbClr val="E8EDF5"/>
      </a:accent6>
      <a:hlink>
        <a:srgbClr val="3071F2"/>
      </a:hlink>
      <a:folHlink>
        <a:srgbClr val="418EF2"/>
      </a:folHlink>
    </a:clrScheme>
    <a:fontScheme name="Office">
      <a:majorFont>
        <a:latin typeface="Calibri"/>
        <a:ea typeface=""/>
        <a:cs typeface=""/>
      </a:majorFont>
      <a:minorFont>
        <a:latin typeface="Calibri"/>
        <a:ea typeface=""/>
        <a:cs typeface=""/>
      </a:minorFont>
    </a:fontScheme>
    <a:fmtScheme name="Office">
      <a:fillStyleLst>
        <a:solidFill>
          <a:schemeClr val="phClr"/>
        </a:solidFill>
        <a:gradFill>
          <a:gsLst/>
        </a:gradFill>
        <a:gradFill>
          <a:gsLst/>
        </a:gradFill>
      </a:fillStyleLst>
      <a:lnStyleLst>
        <a:ln w="6350">
          <a:solidFill>
            <a:schemeClr val="phClr"/>
          </a:solidFill>
        </a:ln>
        <a:ln w="12700">
          <a:solidFill>
            <a:schemeClr val="phClr"/>
          </a:solidFill>
        </a:ln>
        <a:ln w="19050">
          <a:solidFill>
            <a:schemeClr val="phClr"/>
          </a:solidFill>
        </a:ln>
      </a:lnStyleLst>
      <a:effectStyleLst>
        <a:effectStyle>
          <a:effectLst/>
        </a:effectStyle>
        <a:effectStyle>
          <a:effectLst/>
        </a:effectStyle>
        <a:effectStyle>
          <a:effectLst/>
        </a:effectStyle>
      </a:effectStyleLst>
      <a:bgFillStyleLst>
        <a:solidFill>
          <a:schemeClr val="phClr"/>
        </a:solidFill>
        <a:solidFill>
          <a:schemeClr val="phClr"/>
        </a:solidFill>
        <a:gradFill>
          <a:gsLst/>
        </a:gradFill>
      </a:bgFillStyleLst>
    </a:fmtScheme>
  </a:themeElements>
</a:theme>
</file>

<file path=ppt/slides/_rels/slide1.xml.rels>&#65279;<?xml version="1.0" encoding="utf-8"?><Relationships xmlns="http://schemas.openxmlformats.org/package/2006/relationships"><Relationship Type="http://schemas.openxmlformats.org/officeDocument/2006/relationships/slideLayout" Target="/ppt/slideLayouts/slideLayout1.xml" Id="rId1" /></Relationships>
</file>

<file path=ppt/slides/_rels/slide2.xml.rels>&#65279;<?xml version="1.0" encoding="utf-8"?><Relationships xmlns="http://schemas.openxmlformats.org/package/2006/relationships"><Relationship Type="http://schemas.openxmlformats.org/officeDocument/2006/relationships/slideLayout" Target="/ppt/slideLayouts/slideLayout1.xml" Id="rId1" /></Relationships>
</file>

<file path=ppt/slides/slide1.xml><?xml version="1.0" encoding="utf-8"?>
<p:sld xmlns:p="http://schemas.openxmlformats.org/presentationml/2006/main">
  <p:cSld>
    <p:spTree>
      <p:nvGrpSpPr>
        <p:cNvPr id="1" name=""/>
        <p:cNvGrpSpPr/>
        <p:nvPr/>
      </p:nvGrpSpPr>
      <p:grpSpPr>
        <a:xfrm xmlns:a="http://schemas.openxmlformats.org/drawingml/2006/main"/>
      </p:grpSpPr>
      <p:sp>
        <p:nvSpPr>
          <p:cNvPr id="2" name="bg"/>
          <p:cNvSpPr/>
          <p:nvPr/>
        </p:nvSpPr>
        <p:spPr>
          <a:xfrm xmlns:a="http://schemas.openxmlformats.org/drawingml/2006/main">
            <a:off x="0" y="0"/>
            <a:ext cx="12192000" cy="6858000"/>
          </a:xfrm>
          <a:prstGeom xmlns:a="http://schemas.openxmlformats.org/drawingml/2006/main" prst="rect">
            <a:avLst/>
          </a:prstGeom>
          <a:solidFill xmlns:a="http://schemas.openxmlformats.org/drawingml/2006/main">
            <a:srgbClr val="143259"/>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3" name="title"/>
          <p:cNvSpPr txBox="1"/>
          <p:nvPr/>
        </p:nvSpPr>
        <p:spPr>
          <a:xfrm xmlns:a="http://schemas.openxmlformats.org/drawingml/2006/main">
            <a:off x="686000" y="1600000"/>
            <a:ext cx="10820000" cy="2000000"/>
          </a:xfrm>
          <a:prstGeom xmlns:a="http://schemas.openxmlformats.org/drawingml/2006/main" prst="rect">
            <a:avLst/>
          </a:prstGeom>
          <a:noFill xmlns:a="http://schemas.openxmlformats.org/drawingml/2006/main"/>
        </p:spPr>
        <p:txBody>
          <a:bodyPr xmlns:a="http://schemas.openxmlformats.org/drawingml/2006/main" wrap="square">
            <a:normAutofit/>
          </a:bodyPr>
          <a:lstStyle xmlns:a="http://schemas.openxmlformats.org/drawingml/2006/main"/>
          <a:p xmlns:a="http://schemas.openxmlformats.org/drawingml/2006/main">
            <a:pPr algn="l"/>
            <a:r>
              <a:rPr lang="en-US" sz="4000" b="1" dirty="0">
                <a:solidFill>
                  <a:srgbClr val="FFFFFF"/>
                </a:solidFill>
                <a:latin typeface="+mj-lt"/>
              </a:rPr>
              <a:t>14 Bis is the only band I feel confident showing to my friends from other countries</a:t>
            </a:r>
          </a:p>
        </p:txBody>
      </p:sp>
      <p:sp>
        <p:nvSpPr>
          <p:cNvPr id="4" name="line"/>
          <p:cNvSpPr/>
          <p:nvPr/>
        </p:nvSpPr>
        <p:spPr>
          <a:xfrm xmlns:a="http://schemas.openxmlformats.org/drawingml/2006/main">
            <a:off x="686000" y="3700000"/>
            <a:ext cx="2743200" cy="38000"/>
          </a:xfrm>
          <a:prstGeom xmlns:a="http://schemas.openxmlformats.org/drawingml/2006/main" prst="rect">
            <a:avLst/>
          </a:prstGeom>
          <a:solidFill xmlns:a="http://schemas.openxmlformats.org/drawingml/2006/main">
            <a:srgbClr val="3071F2"/>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5" name="sub"/>
          <p:cNvSpPr txBox="1"/>
          <p:nvPr/>
        </p:nvSpPr>
        <p:spPr>
          <a:xfrm xmlns:a="http://schemas.openxmlformats.org/drawingml/2006/main">
            <a:off x="686000" y="3900000"/>
            <a:ext cx="10820000" cy="1800000"/>
          </a:xfrm>
          <a:prstGeom xmlns:a="http://schemas.openxmlformats.org/drawingml/2006/main" prst="rect">
            <a:avLst/>
          </a:prstGeom>
          <a:noFill xmlns:a="http://schemas.openxmlformats.org/drawingml/2006/main"/>
        </p:spPr>
        <p:txBody>
          <a:bodyPr xmlns:a="http://schemas.openxmlformats.org/drawingml/2006/main" wrap="square">
            <a:normAutofit/>
          </a:bodyPr>
          <a:lstStyle xmlns:a="http://schemas.openxmlformats.org/drawingml/2006/main"/>
          <a:p xmlns:a="http://schemas.openxmlformats.org/drawingml/2006/main">
            <a:pPr algn="l"/>
            <a:r>
              <a:rPr lang="en-US" sz="1800" b="0" dirty="0">
                <a:solidFill>
                  <a:srgbClr val="89C2D9"/>
                </a:solidFill>
                <a:latin typeface="+mj-lt"/>
              </a:rPr>
              <a:t>While the English hold almost all the best rock bands, and Americans have country, blues, jazz, folk, and a strong weight in pop and rock, in Brazil we have few good bands, most heavily influenced by politics, few reach the level of a Beatles, AC/DC, or even an Andre Rieu. However, the only Brazilian band I feel comfortable representing Brazil is 14 Bis.</a:t>
            </a:r>
          </a:p>
        </p:txBody>
      </p:sp>
    </p:spTree>
  </p:cSld>
  <p:clrMapOvr>
    <a:masterClrMapping xmlns:a="http://schemas.openxmlformats.org/drawingml/2006/main"/>
  </p:clrMapOvr>
</p:sld>
</file>

<file path=ppt/slides/slide2.xml><?xml version="1.0" encoding="utf-8"?>
<p:sld xmlns:p="http://schemas.openxmlformats.org/presentationml/2006/main">
  <p:cSld>
    <p:spTree>
      <p:nvGrpSpPr>
        <p:cNvPr id="1" name=""/>
        <p:cNvGrpSpPr/>
        <p:nvPr/>
      </p:nvGrpSpPr>
      <p:grpSpPr>
        <a:xfrm xmlns:a="http://schemas.openxmlformats.org/drawingml/2006/main"/>
      </p:grpSpPr>
      <p:sp>
        <p:nvSpPr>
          <p:cNvPr id="2" name="bg"/>
          <p:cNvSpPr/>
          <p:nvPr/>
        </p:nvSpPr>
        <p:spPr>
          <a:xfrm xmlns:a="http://schemas.openxmlformats.org/drawingml/2006/main">
            <a:off x="0" y="0"/>
            <a:ext cx="12192000" cy="6858000"/>
          </a:xfrm>
          <a:prstGeom xmlns:a="http://schemas.openxmlformats.org/drawingml/2006/main" prst="rect">
            <a:avLst/>
          </a:prstGeom>
          <a:solidFill xmlns:a="http://schemas.openxmlformats.org/drawingml/2006/main">
            <a:srgbClr val="FFFFFF"/>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3" name="bar"/>
          <p:cNvSpPr/>
          <p:nvPr/>
        </p:nvSpPr>
        <p:spPr>
          <a:xfrm xmlns:a="http://schemas.openxmlformats.org/drawingml/2006/main">
            <a:off x="0" y="0"/>
            <a:ext cx="76200" cy="6858000"/>
          </a:xfrm>
          <a:prstGeom xmlns:a="http://schemas.openxmlformats.org/drawingml/2006/main" prst="rect">
            <a:avLst/>
          </a:prstGeom>
          <a:solidFill xmlns:a="http://schemas.openxmlformats.org/drawingml/2006/main">
            <a:srgbClr val="3071F2"/>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4" name="heading"/>
          <p:cNvSpPr txBox="1"/>
          <p:nvPr/>
        </p:nvSpPr>
        <p:spPr>
          <a:xfrm xmlns:a="http://schemas.openxmlformats.org/drawingml/2006/main">
            <a:off x="304800" y="457200"/>
            <a:ext cx="11582400" cy="1000000"/>
          </a:xfrm>
          <a:prstGeom xmlns:a="http://schemas.openxmlformats.org/drawingml/2006/main" prst="rect">
            <a:avLst/>
          </a:prstGeom>
          <a:noFill xmlns:a="http://schemas.openxmlformats.org/drawingml/2006/main"/>
        </p:spPr>
        <p:txBody>
          <a:bodyPr xmlns:a="http://schemas.openxmlformats.org/drawingml/2006/main" wrap="square">
            <a:normAutofit/>
          </a:bodyPr>
          <a:lstStyle xmlns:a="http://schemas.openxmlformats.org/drawingml/2006/main"/>
          <a:p xmlns:a="http://schemas.openxmlformats.org/drawingml/2006/main">
            <a:pPr algn="l"/>
            <a:r>
              <a:rPr lang="en-US" sz="3200" b="1" dirty="0">
                <a:solidFill>
                  <a:srgbClr val="143259"/>
                </a:solidFill>
                <a:latin typeface="+mj-lt"/>
              </a:rPr>
              <a:t>Overview</a:t>
            </a:r>
          </a:p>
        </p:txBody>
      </p:sp>
      <p:sp>
        <p:nvSpPr>
          <p:cNvPr id="5" name="rule"/>
          <p:cNvSpPr/>
          <p:nvPr/>
        </p:nvSpPr>
        <p:spPr>
          <a:xfrm xmlns:a="http://schemas.openxmlformats.org/drawingml/2006/main">
            <a:off x="304800" y="1530000"/>
            <a:ext cx="11582400" cy="19050"/>
          </a:xfrm>
          <a:prstGeom xmlns:a="http://schemas.openxmlformats.org/drawingml/2006/main" prst="rect">
            <a:avLst/>
          </a:prstGeom>
          <a:solidFill xmlns:a="http://schemas.openxmlformats.org/drawingml/2006/main">
            <a:srgbClr val="E8EDF5"/>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6" name="body"/>
          <p:cNvSpPr txBox="1"/>
          <p:nvPr/>
        </p:nvSpPr>
        <p:spPr>
          <a:xfrm xmlns:a="http://schemas.openxmlformats.org/drawingml/2006/main">
            <a:off x="304800" y="1650000"/>
            <a:ext cx="11582400" cy="4800000"/>
          </a:xfrm>
          <a:prstGeom xmlns:a="http://schemas.openxmlformats.org/drawingml/2006/main" prst="rect">
            <a:avLst/>
          </a:prstGeom>
          <a:noFill xmlns:a="http://schemas.openxmlformats.org/drawingml/2006/main"/>
        </p:spPr>
        <p:txBody>
          <a:bodyPr xmlns:a="http://schemas.openxmlformats.org/drawingml/2006/main" wrap="square">
            <a:normAutofit/>
          </a:bodyPr>
          <a:lstStyle xmlns:a="http://schemas.openxmlformats.org/drawingml/2006/main"/>
          <a:p xmlns:a="http://schemas.openxmlformats.org/drawingml/2006/main">
            <a:pPr algn="l"/>
            <a:r>
              <a:rPr lang="en-US" sz="1800" b="0" dirty="0">
                <a:solidFill>
                  <a:srgbClr val="2C3E50"/>
                </a:solidFill>
                <a:latin typeface="+mj-lt"/>
              </a:rPr>
              <a:t>14 Bis: When Music Comes FirstOne of the things I've always admired about 14 Bis is that they seem to have placed music above all else.While many artists from the same era ended up also being known for political or ideological stances, 14 Bis always gave me a different impression. Their focus seemed to be on composition, arrangements, harmonies, and the pursuit of creating something beautiful. Music was the center of everything.There is an episode I like to recall. At an autograph session, Vermelho drew a treble clef. To many people this might mean nothing, but to me it represents exactly the band's spirit: before anything else, music.Whenever I see interviews with the group, they talk about musical influences: Baroque music, classical music, jazz, The Beatles, Jimi Hendrix, and so many ot…</a:t>
            </a:r>
          </a:p>
        </p:txBody>
      </p:sp>
    </p:spTree>
  </p:cSld>
  <p:clrMapOvr>
    <a:masterClrMapping xmlns:a="http://schemas.openxmlformats.org/drawingml/2006/main"/>
  </p:clrMapOvr>
</p:sld>
</file>