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b2421b255d4d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Id1"/>
  </p:sldMasterIdLst>
  <p:sldIdLst>
    <p:sldId xmlns:r="http://schemas.openxmlformats.org/officeDocument/2006/relationships" id="256" r:id="Rdaccdb52a74c47f6"/>
    <p:sldId xmlns:r="http://schemas.openxmlformats.org/officeDocument/2006/relationships" id="257" r:id="R6d2e03ce97df4b19"/>
    <p:sldId xmlns:r="http://schemas.openxmlformats.org/officeDocument/2006/relationships" id="258" r:id="R9c1c97a2273b4f6b"/>
    <p:sldId xmlns:r="http://schemas.openxmlformats.org/officeDocument/2006/relationships" id="259" r:id="R0ad93c1ce70c4e0d"/>
    <p:sldId xmlns:r="http://schemas.openxmlformats.org/officeDocument/2006/relationships" id="260" r:id="R75ab15a7c2004214"/>
    <p:sldId xmlns:r="http://schemas.openxmlformats.org/officeDocument/2006/relationships" id="261" r:id="Rf7d8297524a6437b"/>
  </p:sldIdLst>
  <p:sldSz cx="12192000" cy="6858000" type="screen16x9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slide" Target="/ppt/slides/slide1.xml" Id="Rdaccdb52a74c47f6" /><Relationship Type="http://schemas.openxmlformats.org/officeDocument/2006/relationships/slide" Target="/ppt/slides/slide2.xml" Id="R6d2e03ce97df4b19" /><Relationship Type="http://schemas.openxmlformats.org/officeDocument/2006/relationships/slide" Target="/ppt/slides/slide3.xml" Id="R9c1c97a2273b4f6b" /><Relationship Type="http://schemas.openxmlformats.org/officeDocument/2006/relationships/slide" Target="/ppt/slides/slide4.xml" Id="R0ad93c1ce70c4e0d" /><Relationship Type="http://schemas.openxmlformats.org/officeDocument/2006/relationships/slide" Target="/ppt/slides/slide5.xml" Id="R75ab15a7c2004214" /><Relationship Type="http://schemas.openxmlformats.org/officeDocument/2006/relationships/slide" Target="/ppt/slides/slide6.xml" Id="Rf7d8297524a643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slideMasters/theme/theme1.xml" Id="rI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  <p:txStyles>
    <p:titleStyle/>
    <p:bodyStyle/>
    <p:otherStyle/>
  </p:txStyles>
</p:sldMaster>
</file>

<file path=ppt/slideMasters/theme/theme1.xml><?xml version="1.0" encoding="utf-8"?>
<a:theme xmlns:a="http://schemas.openxmlformats.org/drawingml/2006/main" name="GabGregori Theme">
  <a:themeElements>
    <a:clrScheme name="GabGregori">
      <a:dk1>
        <a:srgbClr val="143259"/>
      </a:dk1>
      <a:lt1>
        <a:srgbClr val="FFFFFF"/>
      </a:lt1>
      <a:dk2>
        <a:srgbClr val="2C3E50"/>
      </a:dk2>
      <a:lt2>
        <a:srgbClr val="F2F7FB"/>
      </a:lt2>
      <a:accent1>
        <a:srgbClr val="3071F2"/>
      </a:accent1>
      <a:accent2>
        <a:srgbClr val="89C2D9"/>
      </a:accent2>
      <a:accent3>
        <a:srgbClr val="CAF2C9"/>
      </a:accent3>
      <a:accent4>
        <a:srgbClr val="418EF2"/>
      </a:accent4>
      <a:accent5>
        <a:srgbClr val="5A6A7E"/>
      </a:accent5>
      <a:accent6>
        <a:srgbClr val="E8EDF5"/>
      </a:accent6>
      <a:hlink>
        <a:srgbClr val="3071F2"/>
      </a:hlink>
      <a:folHlink>
        <a:srgbClr val="418EF2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/>
        </a:gradFill>
        <a:gradFill>
          <a:gsLst/>
        </a:gra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3259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title"/>
          <p:cNvSpPr txBox="1"/>
          <p:nvPr/>
        </p:nvSpPr>
        <p:spPr>
          <a:xfrm xmlns:a="http://schemas.openxmlformats.org/drawingml/2006/main">
            <a:off x="686000" y="1600000"/>
            <a:ext cx="10820000" cy="2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4000" b="1" dirty="0">
                <a:solidFill>
                  <a:srgbClr val="FFFFFF"/>
                </a:solidFill>
                <a:latin typeface="+mj-lt"/>
              </a:rPr>
              <a:t>Banho de Sauna e Saúde do Coração: O que a Pesquisa Diz</a:t>
            </a:r>
          </a:p>
        </p:txBody>
      </p:sp>
      <p:sp>
        <p:nvSpPr>
          <p:cNvPr id="4" name="line"/>
          <p:cNvSpPr/>
          <p:nvPr/>
        </p:nvSpPr>
        <p:spPr>
          <a:xfrm xmlns:a="http://schemas.openxmlformats.org/drawingml/2006/main">
            <a:off x="686000" y="3700000"/>
            <a:ext cx="2743200" cy="3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ub"/>
          <p:cNvSpPr txBox="1"/>
          <p:nvPr/>
        </p:nvSpPr>
        <p:spPr>
          <a:xfrm xmlns:a="http://schemas.openxmlformats.org/drawingml/2006/main">
            <a:off x="686000" y="3900000"/>
            <a:ext cx="10820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89C2D9"/>
                </a:solidFill>
                <a:latin typeface="+mj-lt"/>
              </a:rPr>
              <a:t>Uma revisão sugere que o banho de sauna pode beneficiar a saúde do coração, mas mais pesquisas são necessárias.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Introdução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Esta revisão analisa se o banho de sauna pode ajudar pessoas com doença cardíaca isquêmica, uma condição em que o coração não recebe fluxo sanguíneo suficiente. O uso da sauna pode oferecer benefícios cardíacos semelhantes aos do exercício moderado.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O que o estudo fez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Pesquisadores revisaram estudos de 2015 a 2025 sobre banho de sauna e doença cardíaca. Eles analisaram saunas finlandesas e de infravermelho distante. Os estudos incluíram pessoas com doença cardíaca isquêmica, mas o número exato de participantes e a duração dos estudos não foram relatados.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O que foi encontrado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O uso da sauna pode melhorar a função dos vasos sanguíneos e reduzir a pressão arterial.Pode ajudar o coração a bombear sangue de forma mais eficiente.Pode reduzir a inflamação e melhorar o equilíbrio do sistema nervoso.Estudos observacionais mostram consistentemente benefícios cardíacos, mas os resultados de ensaios clínicos randomizados são mistos.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Quanto confiar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Esta revisão recebe um nível de confiança Moderado porque é uma revisão de estudos existentes, não um novo experimento. A maior limitação é que os resultados de estudos mais fortes (ensaios randomizados) são mistos, portanto a evidência não é conclusiva.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Seu plano de ação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Se você é geralmente saudável, o uso ocasional de sauna (por exemplo, uma ou duas vezes por semana) pode ser seguro e relaxante.Se você tem doença cardíaca ou outras condições de saúde, converse com seu médico antes de começar a usar a sauna.Mantenha-se hidratado antes e depois do uso da sauna e limite as sessões a 15-20 minutos em uma temperatura confortável.Este resumo é apenas para informação geral e não é um conselho médico. Consulte um profissional qualificado antes de mudar qualquer coisa relacionada à sua saúde.</a:t>
            </a:r>
          </a:p>
        </p:txBody>
      </p:sp>
    </p:spTree>
  </p:cSld>
  <p:clrMapOvr>
    <a:masterClrMapping xmlns:a="http://schemas.openxmlformats.org/drawingml/2006/main"/>
  </p:clrMapOvr>
</p:sld>
</file>