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0416ed28324448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1631326fc454b15"/>
    <p:sldId xmlns:r="http://schemas.openxmlformats.org/officeDocument/2006/relationships" id="257" r:id="Rcf11e47dc9df4518"/>
    <p:sldId xmlns:r="http://schemas.openxmlformats.org/officeDocument/2006/relationships" id="258" r:id="R981d2baf9e6d4ab8"/>
    <p:sldId xmlns:r="http://schemas.openxmlformats.org/officeDocument/2006/relationships" id="259" r:id="Ra63b990123f84f1e"/>
    <p:sldId xmlns:r="http://schemas.openxmlformats.org/officeDocument/2006/relationships" id="260" r:id="R0382a4f146a74596"/>
    <p:sldId xmlns:r="http://schemas.openxmlformats.org/officeDocument/2006/relationships" id="261" r:id="R11482d7e3ce74d5f"/>
    <p:sldId xmlns:r="http://schemas.openxmlformats.org/officeDocument/2006/relationships" id="262" r:id="Rd0cd39ae57f94496"/>
    <p:sldId xmlns:r="http://schemas.openxmlformats.org/officeDocument/2006/relationships" id="263" r:id="R6cfaecb13f2c46c3"/>
    <p:sldId xmlns:r="http://schemas.openxmlformats.org/officeDocument/2006/relationships" id="264" r:id="R63dba36bc67e4970"/>
    <p:sldId xmlns:r="http://schemas.openxmlformats.org/officeDocument/2006/relationships" id="265" r:id="R4969af1a899e4a47"/>
    <p:sldId xmlns:r="http://schemas.openxmlformats.org/officeDocument/2006/relationships" id="266" r:id="Rfb712d0778de4fb2"/>
    <p:sldId xmlns:r="http://schemas.openxmlformats.org/officeDocument/2006/relationships" id="267" r:id="R25dc28779409490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1631326fc454b15" /><Relationship Type="http://schemas.openxmlformats.org/officeDocument/2006/relationships/slide" Target="/ppt/slides/slide2.xml" Id="Rcf11e47dc9df4518" /><Relationship Type="http://schemas.openxmlformats.org/officeDocument/2006/relationships/slide" Target="/ppt/slides/slide3.xml" Id="R981d2baf9e6d4ab8" /><Relationship Type="http://schemas.openxmlformats.org/officeDocument/2006/relationships/slide" Target="/ppt/slides/slide4.xml" Id="Ra63b990123f84f1e" /><Relationship Type="http://schemas.openxmlformats.org/officeDocument/2006/relationships/slide" Target="/ppt/slides/slide5.xml" Id="R0382a4f146a74596" /><Relationship Type="http://schemas.openxmlformats.org/officeDocument/2006/relationships/slide" Target="/ppt/slides/slide6.xml" Id="R11482d7e3ce74d5f" /><Relationship Type="http://schemas.openxmlformats.org/officeDocument/2006/relationships/slide" Target="/ppt/slides/slide7.xml" Id="Rd0cd39ae57f94496" /><Relationship Type="http://schemas.openxmlformats.org/officeDocument/2006/relationships/slide" Target="/ppt/slides/slide8.xml" Id="R6cfaecb13f2c46c3" /><Relationship Type="http://schemas.openxmlformats.org/officeDocument/2006/relationships/slide" Target="/ppt/slides/slide9.xml" Id="R63dba36bc67e4970" /><Relationship Type="http://schemas.openxmlformats.org/officeDocument/2006/relationships/slide" Target="/ppt/slides/slide10.xml" Id="R4969af1a899e4a47" /><Relationship Type="http://schemas.openxmlformats.org/officeDocument/2006/relationships/slide" Target="/ppt/slides/slide11.xml" Id="Rfb712d0778de4fb2" /><Relationship Type="http://schemas.openxmlformats.org/officeDocument/2006/relationships/slide" Target="/ppt/slides/slide12.xml" Id="R25dc28779409490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Betain moduliert Leberfibrose-Marker bei Mäusen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Bei Mäusen reduzierte Betain bestimmte Fibrose-bedingte Marker, aber die Studie zeigt keine Auswirkungen beim Menschen.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verwendete Mäuse, einige mit und einige ohne das MIF-Gen. Einigen Mäusen wurde eine Chemikalie namens TAA verabreicht, um Leberfibrose auszulösen. Einige Mäuse erhielten auch Betain. Nach acht Wochen maßen die Forscher mehrere Fibrosemarker im Lebergewebe.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Mäuse ohne MIF, die TAA erhielten, hatten höhere Werte von Fibrosemarkern als normale Mäuse mit TAA.
  Betain reduzierte einige Fibrosemarker bei Mäusen ohne MIF, jedoch nicht so stark wie bei normalen Mäusen.
  Betain senkte die Werte von TGF-β1, PDGF-BB und Enzymen wie MMP-2 und MMP-9 in der Leber.
  Histologische Untersuchungen bestätigten weniger Vernarbung bei mit Betain behandelten Mäusen.
  Die Studie maß Marker, nicht ob die Mäuse länger lebten oder eine bessere Leberfunktion hatten.
ℹ️Betain reduzierte mehrere Marker der Leberfibrose bei Mäusen, insbesondere wenn MIF vorhanden war. Die Veränderungen betrafen jedoch Labormarker, nicht direkte Gesundheitsergebnisse wie Überleben oder Krankheitsumkehr.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testete, wie Betain Fibrosemarker bei Mäusen beeinflusst. Sie macht keine breitere Aussage darüber, dass Betain Lebererkrankungen beim Menschen verhindert oder umkehrt.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Zeigt keine Auswirkungen beim Menschen.
  Misst weder Lebensdauer noch Krankheitshäufigkeit.
  Stellt keine langfristige Sicherheit oder Wirksamkeit fest.
  Beweist keine Kausalität zwischen Betain und Gesundheitsergebnissen.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 &amp; Vertrauen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Studientyp: nicht klar angegeben. Probanden: nicht klar angegeben.
Vertrauen: Niedrig bis moderat — da der Studientyp unklar ist und es sich um Tierforschung handelt.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ist 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Vertrauensstufe ist moderat. Das bedeutet, die Ergebnisse sind vorläufig und sollten mit Vorsicht betrachtet werden. Belege am Menschen liegen nicht vor.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Studientyp nicht klar angegeben.
  Nur Tierstudie; Relevanz für den Menschen unbekannt.
  Keine Angabe zur kleinen Stichprobengröße.
  Kurze Dauer von acht Wochen.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Führen diese Markeränderungen zu echten gesundheitlichen Vorteilen beim Menschen?
  Welche Dosis Betain wäre beim Menschen erforderlich?
  Gibt es langfristige Sicherheitsbedenken?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dies eine frühe Tierforschung ist, keine Empfehlung für Menschen.
  ✅ Nehmen Sie Betain nicht allein aufgrund dieser Studie für die Lebergesundheit ein.
  ✅ Sprechen Sie mit einem Arzt, bevor Sie Änderungen an Ihrer Gesundheitsroutine vornehmen.
  ✅ Verfolgen Sie zukünftige Humanstudien für verlässlichere Beweise.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Betain reduzierte einige Fibrosemarker bei Mäusen, aber es fehlen Belege beim Menschen, daher können keine gesundheitlichen Behauptungen aufgestellt werden.
Diese Zusammenfassung dient nur der allgemeinen Information und ist keine medizinische Beratung. Konsultieren Sie einen qualifizierten Fachmann,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Role of Macrophage Inhibitory Factor in TAA-Induced Liver Fibrosis in Mice: Modulatory Effects of Betaine.. Biomedicines. 2024 PubMed</a:t>
            </a:r>
          </a:p>
        </p:txBody>
      </p:sp>
    </p:spTree>
  </p:cSld>
  <p:clrMapOvr>
    <a:masterClrMapping xmlns:a="http://schemas.openxmlformats.org/drawingml/2006/main"/>
  </p:clrMapOvr>
</p:sld>
</file>