
<file path=[Content_Types].xml><?xml version="1.0" encoding="utf-8"?>
<Types xmlns="http://schemas.openxmlformats.org/package/2006/content-types">
  <Default Extension="xml" ContentType="application/vnd.openxmlformats-officedocument.presentationml.presentation.main+xml"/>
  <Default Extension="rels" ContentType="application/vnd.openxmlformats-package.relationships+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Masters/theme/theme1.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Types>
</file>

<file path=_rels/.rels>&#65279;<?xml version="1.0" encoding="utf-8"?><Relationships xmlns="http://schemas.openxmlformats.org/package/2006/relationships"><Relationship Type="http://schemas.openxmlformats.org/officeDocument/2006/relationships/officeDocument" Target="/ppt/presentation.xml" Id="R828bc4c66f90466b" /></Relationships>
</file>

<file path=ppt/presentation.xml><?xml version="1.0" encoding="utf-8"?>
<p:presentation xmlns:p="http://schemas.openxmlformats.org/presentationml/2006/main">
  <p:sldMasterIdLst>
    <p:sldMasterId xmlns:r="http://schemas.openxmlformats.org/officeDocument/2006/relationships" id="2147483648" r:id="rId1"/>
  </p:sldMasterIdLst>
  <p:sldIdLst>
    <p:sldId xmlns:r="http://schemas.openxmlformats.org/officeDocument/2006/relationships" id="256" r:id="R63a075b97c5f4235"/>
    <p:sldId xmlns:r="http://schemas.openxmlformats.org/officeDocument/2006/relationships" id="257" r:id="R0bf334d80d374e7e"/>
    <p:sldId xmlns:r="http://schemas.openxmlformats.org/officeDocument/2006/relationships" id="258" r:id="R607f32fc6e284db1"/>
    <p:sldId xmlns:r="http://schemas.openxmlformats.org/officeDocument/2006/relationships" id="259" r:id="R90b6076c52a74662"/>
    <p:sldId xmlns:r="http://schemas.openxmlformats.org/officeDocument/2006/relationships" id="260" r:id="R37a0c98d45b246db"/>
    <p:sldId xmlns:r="http://schemas.openxmlformats.org/officeDocument/2006/relationships" id="261" r:id="R919b4cef10ff4149"/>
  </p:sldIdLst>
  <p:sldSz cx="12192000" cy="6858000" type="screen16x9"/>
  <p:notesSz cx="6858000" cy="9144000"/>
</p:presentation>
</file>

<file path=ppt/_rels/presentation.xml.rels>&#65279;<?xml version="1.0" encoding="utf-8"?><Relationships xmlns="http://schemas.openxmlformats.org/package/2006/relationships"><Relationship Type="http://schemas.openxmlformats.org/officeDocument/2006/relationships/slideMaster" Target="/ppt/slideMasters/slideMaster1.xml" Id="rId1" /><Relationship Type="http://schemas.openxmlformats.org/officeDocument/2006/relationships/slide" Target="/ppt/slides/slide1.xml" Id="R63a075b97c5f4235" /><Relationship Type="http://schemas.openxmlformats.org/officeDocument/2006/relationships/slide" Target="/ppt/slides/slide2.xml" Id="R0bf334d80d374e7e" /><Relationship Type="http://schemas.openxmlformats.org/officeDocument/2006/relationships/slide" Target="/ppt/slides/slide3.xml" Id="R607f32fc6e284db1" /><Relationship Type="http://schemas.openxmlformats.org/officeDocument/2006/relationships/slide" Target="/ppt/slides/slide4.xml" Id="R90b6076c52a74662" /><Relationship Type="http://schemas.openxmlformats.org/officeDocument/2006/relationships/slide" Target="/ppt/slides/slide5.xml" Id="R37a0c98d45b246db" /><Relationship Type="http://schemas.openxmlformats.org/officeDocument/2006/relationships/slide" Target="/ppt/slides/slide6.xml" Id="R919b4cef10ff4149" /></Relationships>
</file>

<file path=ppt/slideLayouts/slideLayout1.xml><?xml version="1.0" encoding="utf-8"?>
<p:sldLayout xmlns:p="http://schemas.openxmlformats.org/presentationml/2006/main" type="blank" preserve="1">
  <p:cSld>
    <p:spTree>
      <p:nvGrpSpPr>
        <p:cNvPr id="1" name=""/>
        <p:cNvGrpSpPr/>
        <p:nvPr/>
      </p:nvGrpSpPr>
      <p:grpSpPr>
        <a:xfrm xmlns:a="http://schemas.openxmlformats.org/drawingml/2006/main"/>
      </p:grpSpPr>
    </p:spTree>
  </p:cSld>
  <p:clrMapOvr>
    <a:masterClrMapping xmlns:a="http://schemas.openxmlformats.org/drawingml/2006/main"/>
  </p:clrMapOvr>
</p:sldLayout>
</file>

<file path=ppt/slideMasters/_rels/slideMaster1.xml.rels>&#65279;<?xml version="1.0" encoding="utf-8"?><Relationships xmlns="http://schemas.openxmlformats.org/package/2006/relationships"><Relationship Type="http://schemas.openxmlformats.org/officeDocument/2006/relationships/slideLayout" Target="/ppt/slideLayouts/slideLayout1.xml" Id="rId1" /><Relationship Type="http://schemas.openxmlformats.org/officeDocument/2006/relationships/theme" Target="/ppt/slideMasters/theme/theme1.xml" Id="rId2" /></Relationships>
</file>

<file path=ppt/slideMasters/slideMaster1.xml><?xml version="1.0" encoding="utf-8"?>
<p:sldMaster xmlns:p="http://schemas.openxmlformats.org/presentationml/2006/main">
  <p:cSld>
    <p:spTree>
      <p:nvGrpSpPr>
        <p:cNvPr id="1" name=""/>
        <p:cNvGrpSpPr/>
        <p:nvPr/>
      </p:nvGrpSpPr>
      <p:grpSpPr>
        <a:xfrm xmlns:a="http://schemas.openxmlformats.org/drawingml/2006/main"/>
      </p:grpSpPr>
    </p:spTree>
  </p:cSld>
  <p:clrMap bg1="lt1" tx1="dk1" bg2="lt2" tx2="dk2" accent1="accent1" accent2="accent2" accent3="accent3" accent4="accent4" accent5="accent5" accent6="accent6" hlink="hlink" folHlink="folHlink"/>
  <p:sldLayoutIdLst>
    <p:sldLayoutId xmlns:r="http://schemas.openxmlformats.org/officeDocument/2006/relationships" id="2147483649" r:id="rId1"/>
  </p:sldLayoutIdLst>
  <p:txStyles>
    <p:titleStyle/>
    <p:bodyStyle/>
    <p:otherStyle/>
  </p:txStyles>
</p:sldMaster>
</file>

<file path=ppt/slideMasters/theme/theme1.xml><?xml version="1.0" encoding="utf-8"?>
<a:theme xmlns:a="http://schemas.openxmlformats.org/drawingml/2006/main" name="GabGregori Theme">
  <a:themeElements>
    <a:clrScheme name="GabGregori">
      <a:dk1>
        <a:srgbClr val="143259"/>
      </a:dk1>
      <a:lt1>
        <a:srgbClr val="FFFFFF"/>
      </a:lt1>
      <a:dk2>
        <a:srgbClr val="2C3E50"/>
      </a:dk2>
      <a:lt2>
        <a:srgbClr val="F2F7FB"/>
      </a:lt2>
      <a:accent1>
        <a:srgbClr val="3071F2"/>
      </a:accent1>
      <a:accent2>
        <a:srgbClr val="89C2D9"/>
      </a:accent2>
      <a:accent3>
        <a:srgbClr val="CAF2C9"/>
      </a:accent3>
      <a:accent4>
        <a:srgbClr val="418EF2"/>
      </a:accent4>
      <a:accent5>
        <a:srgbClr val="5A6A7E"/>
      </a:accent5>
      <a:accent6>
        <a:srgbClr val="E8EDF5"/>
      </a:accent6>
      <a:hlink>
        <a:srgbClr val="3071F2"/>
      </a:hlink>
      <a:folHlink>
        <a:srgbClr val="418EF2"/>
      </a:folHlink>
    </a:clrScheme>
    <a:fontScheme name="Office">
      <a:majorFont>
        <a:latin typeface="Calibri"/>
        <a:ea typeface=""/>
        <a:cs typeface=""/>
      </a:majorFont>
      <a:minorFont>
        <a:latin typeface="Calibri"/>
        <a:ea typeface=""/>
        <a:cs typeface=""/>
      </a:minorFont>
    </a:fontScheme>
    <a:fmtScheme name="Office">
      <a:fillStyleLst>
        <a:solidFill>
          <a:schemeClr val="phClr"/>
        </a:solidFill>
        <a:gradFill>
          <a:gsLst/>
        </a:gradFill>
        <a:gradFill>
          <a:gsLst/>
        </a:gradFill>
      </a:fillStyleLst>
      <a:lnStyleLst>
        <a:ln w="6350">
          <a:solidFill>
            <a:schemeClr val="phClr"/>
          </a:solidFill>
        </a:ln>
        <a:ln w="12700">
          <a:solidFill>
            <a:schemeClr val="phClr"/>
          </a:solidFill>
        </a:ln>
        <a:ln w="19050">
          <a:solidFill>
            <a:schemeClr val="phClr"/>
          </a:solidFill>
        </a:ln>
      </a:lnStyleLst>
      <a:effectStyleLst>
        <a:effectStyle>
          <a:effectLst/>
        </a:effectStyle>
        <a:effectStyle>
          <a:effectLst/>
        </a:effectStyle>
        <a:effectStyle>
          <a:effectLst/>
        </a:effectStyle>
      </a:effectStyleLst>
      <a:bgFillStyleLst>
        <a:solidFill>
          <a:schemeClr val="phClr"/>
        </a:solidFill>
        <a:solidFill>
          <a:schemeClr val="phClr"/>
        </a:solidFill>
        <a:gradFill>
          <a:gsLst/>
        </a:gradFill>
      </a:bgFillStyleLst>
    </a:fmtScheme>
  </a:themeElements>
</a:theme>
</file>

<file path=ppt/slides/_rels/slide1.xml.rels>&#65279;<?xml version="1.0" encoding="utf-8"?><Relationships xmlns="http://schemas.openxmlformats.org/package/2006/relationships"><Relationship Type="http://schemas.openxmlformats.org/officeDocument/2006/relationships/slideLayout" Target="/ppt/slideLayouts/slideLayout1.xml" Id="rId1" /></Relationships>
</file>

<file path=ppt/slides/_rels/slide2.xml.rels>&#65279;<?xml version="1.0" encoding="utf-8"?><Relationships xmlns="http://schemas.openxmlformats.org/package/2006/relationships"><Relationship Type="http://schemas.openxmlformats.org/officeDocument/2006/relationships/slideLayout" Target="/ppt/slideLayouts/slideLayout1.xml" Id="rId1" /></Relationships>
</file>

<file path=ppt/slides/_rels/slide3.xml.rels>&#65279;<?xml version="1.0" encoding="utf-8"?><Relationships xmlns="http://schemas.openxmlformats.org/package/2006/relationships"><Relationship Type="http://schemas.openxmlformats.org/officeDocument/2006/relationships/slideLayout" Target="/ppt/slideLayouts/slideLayout1.xml" Id="rId1" /></Relationships>
</file>

<file path=ppt/slides/_rels/slide4.xml.rels>&#65279;<?xml version="1.0" encoding="utf-8"?><Relationships xmlns="http://schemas.openxmlformats.org/package/2006/relationships"><Relationship Type="http://schemas.openxmlformats.org/officeDocument/2006/relationships/slideLayout" Target="/ppt/slideLayouts/slideLayout1.xml" Id="rId1" /></Relationships>
</file>

<file path=ppt/slides/_rels/slide5.xml.rels>&#65279;<?xml version="1.0" encoding="utf-8"?><Relationships xmlns="http://schemas.openxmlformats.org/package/2006/relationships"><Relationship Type="http://schemas.openxmlformats.org/officeDocument/2006/relationships/slideLayout" Target="/ppt/slideLayouts/slideLayout1.xml" Id="rId1" /></Relationships>
</file>

<file path=ppt/slides/_rels/slide6.xml.rels>&#65279;<?xml version="1.0" encoding="utf-8"?><Relationships xmlns="http://schemas.openxmlformats.org/package/2006/relationships"><Relationship Type="http://schemas.openxmlformats.org/officeDocument/2006/relationships/slideLayout" Target="/ppt/slideLayouts/slideLayout1.xml" Id="rId1" /></Relationships>
</file>

<file path=ppt/slides/slide1.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143259"/>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title"/>
          <p:cNvSpPr txBox="1"/>
          <p:nvPr/>
        </p:nvSpPr>
        <p:spPr>
          <a:xfrm xmlns:a="http://schemas.openxmlformats.org/drawingml/2006/main">
            <a:off x="686000" y="1600000"/>
            <a:ext cx="10820000" cy="2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4000" b="1" dirty="0">
                <a:solidFill>
                  <a:srgbClr val="FFFFFF"/>
                </a:solidFill>
                <a:latin typeface="+mj-lt"/>
              </a:rPr>
              <a:t>Classifying Clutch Facing Judder Sensitivity: Simulation Plus Vehicle Validation</a:t>
            </a:r>
          </a:p>
        </p:txBody>
      </p:sp>
      <p:sp>
        <p:nvSpPr>
          <p:cNvPr id="4" name="line"/>
          <p:cNvSpPr/>
          <p:nvPr/>
        </p:nvSpPr>
        <p:spPr>
          <a:xfrm xmlns:a="http://schemas.openxmlformats.org/drawingml/2006/main">
            <a:off x="686000" y="3700000"/>
            <a:ext cx="2743200" cy="3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5" name="sub"/>
          <p:cNvSpPr txBox="1"/>
          <p:nvPr/>
        </p:nvSpPr>
        <p:spPr>
          <a:xfrm xmlns:a="http://schemas.openxmlformats.org/drawingml/2006/main">
            <a:off x="686000" y="3900000"/>
            <a:ext cx="10820000" cy="1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89C2D9"/>
                </a:solidFill>
                <a:latin typeface="+mj-lt"/>
              </a:rPr>
              <a:t>A two-part methodology for characterising facing judder sensitivity: numerical simulation of the judder bench test to save time, validated against an experimental judder test in a passenger car.</a:t>
            </a:r>
          </a:p>
        </p:txBody>
      </p:sp>
    </p:spTree>
  </p:cSld>
  <p:clrMapOvr>
    <a:masterClrMapping xmlns:a="http://schemas.openxmlformats.org/drawingml/2006/main"/>
  </p:clrMapOvr>
</p:sld>
</file>

<file path=ppt/slides/slide2.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FFFFF"/>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bar"/>
          <p:cNvSpPr/>
          <p:nvPr/>
        </p:nvSpPr>
        <p:spPr>
          <a:xfrm xmlns:a="http://schemas.openxmlformats.org/drawingml/2006/main">
            <a:off x="0" y="0"/>
            <a:ext cx="76200" cy="685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4" name="heading"/>
          <p:cNvSpPr txBox="1"/>
          <p:nvPr/>
        </p:nvSpPr>
        <p:spPr>
          <a:xfrm xmlns:a="http://schemas.openxmlformats.org/drawingml/2006/main">
            <a:off x="304800" y="457200"/>
            <a:ext cx="11582400" cy="1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3200" b="1" dirty="0">
                <a:solidFill>
                  <a:srgbClr val="143259"/>
                </a:solidFill>
                <a:latin typeface="+mj-lt"/>
              </a:rPr>
              <a:t>🎯 The problem</a:t>
            </a:r>
          </a:p>
        </p:txBody>
      </p:sp>
      <p:sp>
        <p:nvSpPr>
          <p:cNvPr id="5" name="rule"/>
          <p:cNvSpPr/>
          <p:nvPr/>
        </p:nvSpPr>
        <p:spPr>
          <a:xfrm xmlns:a="http://schemas.openxmlformats.org/drawingml/2006/main">
            <a:off x="304800" y="1530000"/>
            <a:ext cx="11582400" cy="19050"/>
          </a:xfrm>
          <a:prstGeom xmlns:a="http://schemas.openxmlformats.org/drawingml/2006/main" prst="rect">
            <a:avLst/>
          </a:prstGeom>
          <a:solidFill xmlns:a="http://schemas.openxmlformats.org/drawingml/2006/main">
            <a:srgbClr val="E8EDF5"/>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6" name="body"/>
          <p:cNvSpPr txBox="1"/>
          <p:nvPr/>
        </p:nvSpPr>
        <p:spPr>
          <a:xfrm xmlns:a="http://schemas.openxmlformats.org/drawingml/2006/main">
            <a:off x="304800" y="1650000"/>
            <a:ext cx="11582400" cy="4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2C3E50"/>
                </a:solidFill>
                <a:latin typeface="+mj-lt"/>
              </a:rPr>
              <a:t>Having a bench test is not the same as having a methodology. To classify facings by judder sensitivity you need to know what the bench test predicts, how reliable that prediction is, and how it maps to what a driver experiences in a car.</a:t>
            </a:r>
          </a:p>
        </p:txBody>
      </p:sp>
    </p:spTree>
  </p:cSld>
  <p:clrMapOvr>
    <a:masterClrMapping xmlns:a="http://schemas.openxmlformats.org/drawingml/2006/main"/>
  </p:clrMapOvr>
</p:sld>
</file>

<file path=ppt/slides/slide3.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FFFFF"/>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bar"/>
          <p:cNvSpPr/>
          <p:nvPr/>
        </p:nvSpPr>
        <p:spPr>
          <a:xfrm xmlns:a="http://schemas.openxmlformats.org/drawingml/2006/main">
            <a:off x="0" y="0"/>
            <a:ext cx="76200" cy="685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4" name="heading"/>
          <p:cNvSpPr txBox="1"/>
          <p:nvPr/>
        </p:nvSpPr>
        <p:spPr>
          <a:xfrm xmlns:a="http://schemas.openxmlformats.org/drawingml/2006/main">
            <a:off x="304800" y="457200"/>
            <a:ext cx="11582400" cy="1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3200" b="1" dirty="0">
                <a:solidFill>
                  <a:srgbClr val="143259"/>
                </a:solidFill>
                <a:latin typeface="+mj-lt"/>
              </a:rPr>
              <a:t>🛠️ The approach</a:t>
            </a:r>
          </a:p>
        </p:txBody>
      </p:sp>
      <p:sp>
        <p:nvSpPr>
          <p:cNvPr id="5" name="rule"/>
          <p:cNvSpPr/>
          <p:nvPr/>
        </p:nvSpPr>
        <p:spPr>
          <a:xfrm xmlns:a="http://schemas.openxmlformats.org/drawingml/2006/main">
            <a:off x="304800" y="1530000"/>
            <a:ext cx="11582400" cy="19050"/>
          </a:xfrm>
          <a:prstGeom xmlns:a="http://schemas.openxmlformats.org/drawingml/2006/main" prst="rect">
            <a:avLst/>
          </a:prstGeom>
          <a:solidFill xmlns:a="http://schemas.openxmlformats.org/drawingml/2006/main">
            <a:srgbClr val="E8EDF5"/>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6" name="body"/>
          <p:cNvSpPr txBox="1"/>
          <p:nvPr/>
        </p:nvSpPr>
        <p:spPr>
          <a:xfrm xmlns:a="http://schemas.openxmlformats.org/drawingml/2006/main">
            <a:off x="304800" y="1650000"/>
            <a:ext cx="11582400" cy="4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2C3E50"/>
                </a:solidFill>
                <a:latin typeface="+mj-lt"/>
              </a:rPr>
              <a:t>The study was divided into two parts. In the first, an alternative was developed by running a numerical simulation of the judder bench test, using three different facing materials as the basis. Simulating the bench rather than running it is what saves the test time.In the second part, an experimental judder test was carried out in a passenger car. This served two purposes at once: to validate the efficiency of the numerical simulation, and to independently classify the judder sensitivity of the same three materials.</a:t>
            </a:r>
          </a:p>
        </p:txBody>
      </p:sp>
    </p:spTree>
  </p:cSld>
  <p:clrMapOvr>
    <a:masterClrMapping xmlns:a="http://schemas.openxmlformats.org/drawingml/2006/main"/>
  </p:clrMapOvr>
</p:sld>
</file>

<file path=ppt/slides/slide4.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FFFFF"/>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bar"/>
          <p:cNvSpPr/>
          <p:nvPr/>
        </p:nvSpPr>
        <p:spPr>
          <a:xfrm xmlns:a="http://schemas.openxmlformats.org/drawingml/2006/main">
            <a:off x="0" y="0"/>
            <a:ext cx="76200" cy="685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4" name="heading"/>
          <p:cNvSpPr txBox="1"/>
          <p:nvPr/>
        </p:nvSpPr>
        <p:spPr>
          <a:xfrm xmlns:a="http://schemas.openxmlformats.org/drawingml/2006/main">
            <a:off x="304800" y="457200"/>
            <a:ext cx="11582400" cy="1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3200" b="1" dirty="0">
                <a:solidFill>
                  <a:srgbClr val="143259"/>
                </a:solidFill>
                <a:latin typeface="+mj-lt"/>
              </a:rPr>
              <a:t>🔗 What came out of it</a:t>
            </a:r>
          </a:p>
        </p:txBody>
      </p:sp>
      <p:sp>
        <p:nvSpPr>
          <p:cNvPr id="5" name="rule"/>
          <p:cNvSpPr/>
          <p:nvPr/>
        </p:nvSpPr>
        <p:spPr>
          <a:xfrm xmlns:a="http://schemas.openxmlformats.org/drawingml/2006/main">
            <a:off x="304800" y="1530000"/>
            <a:ext cx="11582400" cy="19050"/>
          </a:xfrm>
          <a:prstGeom xmlns:a="http://schemas.openxmlformats.org/drawingml/2006/main" prst="rect">
            <a:avLst/>
          </a:prstGeom>
          <a:solidFill xmlns:a="http://schemas.openxmlformats.org/drawingml/2006/main">
            <a:srgbClr val="E8EDF5"/>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6" name="body"/>
          <p:cNvSpPr txBox="1"/>
          <p:nvPr/>
        </p:nvSpPr>
        <p:spPr>
          <a:xfrm xmlns:a="http://schemas.openxmlformats.org/drawingml/2006/main">
            <a:off x="304800" y="1650000"/>
            <a:ext cx="11582400" cy="4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2C3E50"/>
                </a:solidFill>
                <a:latin typeface="+mj-lt"/>
              </a:rPr>
              <a:t>The pairing is the point. The vehicle test is not merely a demonstration — it is the reference that tells you whether the simulation is worth trusting, and the simulation is what makes the classification cheap enough to apply broadly once trust is established.</a:t>
            </a:r>
          </a:p>
        </p:txBody>
      </p:sp>
    </p:spTree>
  </p:cSld>
  <p:clrMapOvr>
    <a:masterClrMapping xmlns:a="http://schemas.openxmlformats.org/drawingml/2006/main"/>
  </p:clrMapOvr>
</p:sld>
</file>

<file path=ppt/slides/slide5.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FFFFF"/>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bar"/>
          <p:cNvSpPr/>
          <p:nvPr/>
        </p:nvSpPr>
        <p:spPr>
          <a:xfrm xmlns:a="http://schemas.openxmlformats.org/drawingml/2006/main">
            <a:off x="0" y="0"/>
            <a:ext cx="76200" cy="685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4" name="heading"/>
          <p:cNvSpPr txBox="1"/>
          <p:nvPr/>
        </p:nvSpPr>
        <p:spPr>
          <a:xfrm xmlns:a="http://schemas.openxmlformats.org/drawingml/2006/main">
            <a:off x="304800" y="457200"/>
            <a:ext cx="11582400" cy="1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3200" b="1" dirty="0">
                <a:solidFill>
                  <a:srgbClr val="143259"/>
                </a:solidFill>
                <a:latin typeface="+mj-lt"/>
              </a:rPr>
              <a:t>📌 Why it matters</a:t>
            </a:r>
          </a:p>
        </p:txBody>
      </p:sp>
      <p:sp>
        <p:nvSpPr>
          <p:cNvPr id="5" name="rule"/>
          <p:cNvSpPr/>
          <p:nvPr/>
        </p:nvSpPr>
        <p:spPr>
          <a:xfrm xmlns:a="http://schemas.openxmlformats.org/drawingml/2006/main">
            <a:off x="304800" y="1530000"/>
            <a:ext cx="11582400" cy="19050"/>
          </a:xfrm>
          <a:prstGeom xmlns:a="http://schemas.openxmlformats.org/drawingml/2006/main" prst="rect">
            <a:avLst/>
          </a:prstGeom>
          <a:solidFill xmlns:a="http://schemas.openxmlformats.org/drawingml/2006/main">
            <a:srgbClr val="E8EDF5"/>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6" name="body"/>
          <p:cNvSpPr txBox="1"/>
          <p:nvPr/>
        </p:nvSpPr>
        <p:spPr>
          <a:xfrm xmlns:a="http://schemas.openxmlformats.org/drawingml/2006/main">
            <a:off x="304800" y="1650000"/>
            <a:ext cx="11582400" cy="4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2C3E50"/>
                </a:solidFill>
                <a:latin typeface="+mj-lt"/>
              </a:rPr>
              <a:t>This methodology sits upstream of the later sub-scale bench work. It establishes the validation discipline that the subsequent papers depend on: a laboratory method only earns the right to replace a vehicle test after the vehicle test has confirmed it.</a:t>
            </a:r>
          </a:p>
        </p:txBody>
      </p:sp>
    </p:spTree>
  </p:cSld>
  <p:clrMapOvr>
    <a:masterClrMapping xmlns:a="http://schemas.openxmlformats.org/drawingml/2006/main"/>
  </p:clrMapOvr>
</p:sld>
</file>

<file path=ppt/slides/slide6.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FFFFF"/>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bar"/>
          <p:cNvSpPr/>
          <p:nvPr/>
        </p:nvSpPr>
        <p:spPr>
          <a:xfrm xmlns:a="http://schemas.openxmlformats.org/drawingml/2006/main">
            <a:off x="0" y="0"/>
            <a:ext cx="76200" cy="685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4" name="heading"/>
          <p:cNvSpPr txBox="1"/>
          <p:nvPr/>
        </p:nvSpPr>
        <p:spPr>
          <a:xfrm xmlns:a="http://schemas.openxmlformats.org/drawingml/2006/main">
            <a:off x="304800" y="457200"/>
            <a:ext cx="11582400" cy="1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3200" b="1" dirty="0">
                <a:solidFill>
                  <a:srgbClr val="143259"/>
                </a:solidFill>
                <a:latin typeface="+mj-lt"/>
              </a:rPr>
              <a:t>📄 Full publication</a:t>
            </a:r>
          </a:p>
        </p:txBody>
      </p:sp>
      <p:sp>
        <p:nvSpPr>
          <p:cNvPr id="5" name="rule"/>
          <p:cNvSpPr/>
          <p:nvPr/>
        </p:nvSpPr>
        <p:spPr>
          <a:xfrm xmlns:a="http://schemas.openxmlformats.org/drawingml/2006/main">
            <a:off x="304800" y="1530000"/>
            <a:ext cx="11582400" cy="19050"/>
          </a:xfrm>
          <a:prstGeom xmlns:a="http://schemas.openxmlformats.org/drawingml/2006/main" prst="rect">
            <a:avLst/>
          </a:prstGeom>
          <a:solidFill xmlns:a="http://schemas.openxmlformats.org/drawingml/2006/main">
            <a:srgbClr val="E8EDF5"/>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6" name="body"/>
          <p:cNvSpPr txBox="1"/>
          <p:nvPr/>
        </p:nvSpPr>
        <p:spPr>
          <a:xfrm xmlns:a="http://schemas.openxmlformats.org/drawingml/2006/main">
            <a:off x="304800" y="1650000"/>
            <a:ext cx="11582400" cy="4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2C3E50"/>
                </a:solidFill>
                <a:latin typeface="+mj-lt"/>
              </a:rPr>
              <a:t>Gregori, I. R. S. — Methodology to Determine the Clutch Facing Sensitivity Regarding Judder in the Vehicle. SAE Technical Papers, October 2010. Full text available.Read the full publication on ResearchGate</a:t>
            </a:r>
          </a:p>
        </p:txBody>
      </p:sp>
    </p:spTree>
  </p:cSld>
  <p:clrMapOvr>
    <a:masterClrMapping xmlns:a="http://schemas.openxmlformats.org/drawingml/2006/main"/>
  </p:clrMapOvr>
</p:sld>
</file>