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c5a91210034f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Id1"/>
  </p:sldMasterIdLst>
  <p:sldIdLst>
    <p:sldId xmlns:r="http://schemas.openxmlformats.org/officeDocument/2006/relationships" id="256" r:id="Rbaf3ed29807342cd"/>
    <p:sldId xmlns:r="http://schemas.openxmlformats.org/officeDocument/2006/relationships" id="257" r:id="R85239a7972864e2f"/>
    <p:sldId xmlns:r="http://schemas.openxmlformats.org/officeDocument/2006/relationships" id="258" r:id="Rfe1feeb7b7ae405c"/>
    <p:sldId xmlns:r="http://schemas.openxmlformats.org/officeDocument/2006/relationships" id="259" r:id="R553bed9f7e6f4323"/>
    <p:sldId xmlns:r="http://schemas.openxmlformats.org/officeDocument/2006/relationships" id="260" r:id="Rcf87f3f1c1d744eb"/>
    <p:sldId xmlns:r="http://schemas.openxmlformats.org/officeDocument/2006/relationships" id="261" r:id="Rb643d644439a4464"/>
  </p:sldIdLst>
  <p:sldSz cx="12192000" cy="6858000" type="screen16x9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Relationship Type="http://schemas.openxmlformats.org/officeDocument/2006/relationships/slide" Target="/ppt/slides/slide1.xml" Id="Rbaf3ed29807342cd" /><Relationship Type="http://schemas.openxmlformats.org/officeDocument/2006/relationships/slide" Target="/ppt/slides/slide2.xml" Id="R85239a7972864e2f" /><Relationship Type="http://schemas.openxmlformats.org/officeDocument/2006/relationships/slide" Target="/ppt/slides/slide3.xml" Id="Rfe1feeb7b7ae405c" /><Relationship Type="http://schemas.openxmlformats.org/officeDocument/2006/relationships/slide" Target="/ppt/slides/slide4.xml" Id="R553bed9f7e6f4323" /><Relationship Type="http://schemas.openxmlformats.org/officeDocument/2006/relationships/slide" Target="/ppt/slides/slide5.xml" Id="Rcf87f3f1c1d744eb" /><Relationship Type="http://schemas.openxmlformats.org/officeDocument/2006/relationships/slide" Target="/ppt/slides/slide6.xml" Id="Rb643d644439a44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Relationship Type="http://schemas.openxmlformats.org/officeDocument/2006/relationships/theme" Target="/ppt/slideMasters/theme/theme1.xml" Id="rI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Id1"/>
  </p:sldLayoutIdLst>
  <p:txStyles>
    <p:titleStyle/>
    <p:bodyStyle/>
    <p:otherStyle/>
  </p:txStyles>
</p:sldMaster>
</file>

<file path=ppt/slideMasters/theme/theme1.xml><?xml version="1.0" encoding="utf-8"?>
<a:theme xmlns:a="http://schemas.openxmlformats.org/drawingml/2006/main" name="GabGregori Theme">
  <a:themeElements>
    <a:clrScheme name="GabGregori">
      <a:dk1>
        <a:srgbClr val="143259"/>
      </a:dk1>
      <a:lt1>
        <a:srgbClr val="FFFFFF"/>
      </a:lt1>
      <a:dk2>
        <a:srgbClr val="2C3E50"/>
      </a:dk2>
      <a:lt2>
        <a:srgbClr val="F2F7FB"/>
      </a:lt2>
      <a:accent1>
        <a:srgbClr val="3071F2"/>
      </a:accent1>
      <a:accent2>
        <a:srgbClr val="89C2D9"/>
      </a:accent2>
      <a:accent3>
        <a:srgbClr val="CAF2C9"/>
      </a:accent3>
      <a:accent4>
        <a:srgbClr val="418EF2"/>
      </a:accent4>
      <a:accent5>
        <a:srgbClr val="5A6A7E"/>
      </a:accent5>
      <a:accent6>
        <a:srgbClr val="E8EDF5"/>
      </a:accent6>
      <a:hlink>
        <a:srgbClr val="3071F2"/>
      </a:hlink>
      <a:folHlink>
        <a:srgbClr val="418EF2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>
          <a:gsLst/>
        </a:gradFill>
        <a:gradFill>
          <a:gsLst/>
        </a:gra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gradFill>
          <a:gsLst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3259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title"/>
          <p:cNvSpPr txBox="1"/>
          <p:nvPr/>
        </p:nvSpPr>
        <p:spPr>
          <a:xfrm xmlns:a="http://schemas.openxmlformats.org/drawingml/2006/main">
            <a:off x="686000" y="1600000"/>
            <a:ext cx="10820000" cy="2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4000" b="1" dirty="0">
                <a:solidFill>
                  <a:srgbClr val="FFFFFF"/>
                </a:solidFill>
                <a:latin typeface="+mj-lt"/>
              </a:rPr>
              <a:t>Encontrando as Variáveis de Processo Ocultas por Trás da Resistência à Explosão do Revestimento de Embreagem</a:t>
            </a:r>
          </a:p>
        </p:txBody>
      </p:sp>
      <p:sp>
        <p:nvSpPr>
          <p:cNvPr id="4" name="line"/>
          <p:cNvSpPr/>
          <p:nvPr/>
        </p:nvSpPr>
        <p:spPr>
          <a:xfrm xmlns:a="http://schemas.openxmlformats.org/drawingml/2006/main">
            <a:off x="686000" y="3700000"/>
            <a:ext cx="2743200" cy="3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ub"/>
          <p:cNvSpPr txBox="1"/>
          <p:nvPr/>
        </p:nvSpPr>
        <p:spPr>
          <a:xfrm xmlns:a="http://schemas.openxmlformats.org/drawingml/2006/main">
            <a:off x="686000" y="3900000"/>
            <a:ext cx="10820000" cy="1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89C2D9"/>
                </a:solidFill>
                <a:latin typeface="+mj-lt"/>
              </a:rPr>
              <a:t>A análise exploratória multivariada de oito variáveis de processo identificou duas que se correlacionam com a resistência à explosão — uma positivamente, outra negativamente — e mudanças no processo baseadas nessa descoberta aumentaram tanto a resistência à explosão quanto a confiabilidade.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❗ O problema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A resistência à ruptura é o resultado de muitas variáveis de processo atuando em conjunto. Examiná-las uma de cada vez tende a ocultar as relações, e tratar os dados do processo antes da análise corre o risco de remover exatamente a estrutura que se está tentando encontrar.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🔬 A abordagem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A decisão foi usar ferramentas de análise multivariável — análise de diagrama de agrupamento em árvore e análise de componentes principais — aplicadas a dados obtidos diretamente do processo, sem tratamento especial. Explorar os dados brutos do processo é o que permite que as relações surjam por si mesmas, em vez de serem presumidas antecipadamente.Oito variáveis de processo foram investigadas.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📊 O que resultou disso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Duas das oito variáveis mostraram correlação com a resistência à ruptura. O detalhe interessante foi a direção: uma variável correlacionou-se positivamente com os resultados do teste de ruptura e a outra negativamente. Essa oposição estava oculta dentro do processo e teria sido muito difícil de perceber em um estudo de correlação convencional, já que os dois efeitos se mascaram parcialmente quando as variáveis são examinadas isoladamente.Conhecer o sinal de cada relação é o que tornou a informação utilizável para decisões. Após serem feitas mudanças no processo com base nisso, a resistência à ruptura aumentou — e a confiabilidade também, que era o requisito real do cliente.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💡 Por que isso importa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Trata-se de análise multivariada usada como instrumento de engenharia, e não como técnica de relatório. O resultado não foi uma descrição melhor do processo, mas uma mudança específica e direcional nele, validada pela característica que o cliente estava medindo.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📄 Publicação completa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Gregori, I. R. S.; Damatto, R.; Haertel, W. — Multivariate Exploratory Techniques Helping to Increase the Reliability of Facing Clutch Material Burst Resistance. SAE Technical Papers, abril de 2008.Leia a publicação completa no ResearchGate</a:t>
            </a:r>
          </a:p>
        </p:txBody>
      </p:sp>
    </p:spTree>
  </p:cSld>
  <p:clrMapOvr>
    <a:masterClrMapping xmlns:a="http://schemas.openxmlformats.org/drawingml/2006/main"/>
  </p:clrMapOvr>
</p:sld>
</file>