
<file path=[Content_Types].xml><?xml version="1.0" encoding="utf-8"?>
<Types xmlns="http://schemas.openxmlformats.org/package/2006/content-types">
  <Default Extension="xml" ContentType="application/vnd.openxmlformats-officedocument.presentationml.presentation.main+xml"/>
  <Default Extension="rels" ContentType="application/vnd.openxmlformats-package.relationship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Masters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</Types>
</file>

<file path=_rels/.rels>&#65279;<?xml version="1.0" encoding="utf-8"?><Relationships xmlns="http://schemas.openxmlformats.org/package/2006/relationships"><Relationship Type="http://schemas.openxmlformats.org/officeDocument/2006/relationships/officeDocument" Target="/ppt/presentation.xml" Id="Ra75bea38b6f343e3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Id1"/>
  </p:sldMasterIdLst>
  <p:sldIdLst>
    <p:sldId xmlns:r="http://schemas.openxmlformats.org/officeDocument/2006/relationships" id="256" r:id="Re07f3e2880604a57"/>
    <p:sldId xmlns:r="http://schemas.openxmlformats.org/officeDocument/2006/relationships" id="257" r:id="R5ddaf5d4802143ea"/>
    <p:sldId xmlns:r="http://schemas.openxmlformats.org/officeDocument/2006/relationships" id="258" r:id="R49590bc79ec34f0f"/>
    <p:sldId xmlns:r="http://schemas.openxmlformats.org/officeDocument/2006/relationships" id="259" r:id="R90c244201adb4fe3"/>
    <p:sldId xmlns:r="http://schemas.openxmlformats.org/officeDocument/2006/relationships" id="260" r:id="R6cb8d209cdeb4a12"/>
    <p:sldId xmlns:r="http://schemas.openxmlformats.org/officeDocument/2006/relationships" id="261" r:id="R30135b184d7f4d84"/>
    <p:sldId xmlns:r="http://schemas.openxmlformats.org/officeDocument/2006/relationships" id="262" r:id="R5feacc037dd54a5b"/>
    <p:sldId xmlns:r="http://schemas.openxmlformats.org/officeDocument/2006/relationships" id="263" r:id="R6984acb1ed9a45f6"/>
    <p:sldId xmlns:r="http://schemas.openxmlformats.org/officeDocument/2006/relationships" id="264" r:id="R58d56c0c6ed347cd"/>
    <p:sldId xmlns:r="http://schemas.openxmlformats.org/officeDocument/2006/relationships" id="265" r:id="Ra299630c207647e8"/>
    <p:sldId xmlns:r="http://schemas.openxmlformats.org/officeDocument/2006/relationships" id="266" r:id="Rf58c7f21fa70441f"/>
  </p:sldIdLst>
  <p:sldSz cx="12192000" cy="6858000" type="screen16x9"/>
  <p:notesSz cx="6858000" cy="9144000"/>
</p:presentation>
</file>

<file path=ppt/_rels/presentation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Relationship Type="http://schemas.openxmlformats.org/officeDocument/2006/relationships/slide" Target="/ppt/slides/slide1.xml" Id="Re07f3e2880604a57" /><Relationship Type="http://schemas.openxmlformats.org/officeDocument/2006/relationships/slide" Target="/ppt/slides/slide2.xml" Id="R5ddaf5d4802143ea" /><Relationship Type="http://schemas.openxmlformats.org/officeDocument/2006/relationships/slide" Target="/ppt/slides/slide3.xml" Id="R49590bc79ec34f0f" /><Relationship Type="http://schemas.openxmlformats.org/officeDocument/2006/relationships/slide" Target="/ppt/slides/slide4.xml" Id="R90c244201adb4fe3" /><Relationship Type="http://schemas.openxmlformats.org/officeDocument/2006/relationships/slide" Target="/ppt/slides/slide5.xml" Id="R6cb8d209cdeb4a12" /><Relationship Type="http://schemas.openxmlformats.org/officeDocument/2006/relationships/slide" Target="/ppt/slides/slide6.xml" Id="R30135b184d7f4d84" /><Relationship Type="http://schemas.openxmlformats.org/officeDocument/2006/relationships/slide" Target="/ppt/slides/slide7.xml" Id="R5feacc037dd54a5b" /><Relationship Type="http://schemas.openxmlformats.org/officeDocument/2006/relationships/slide" Target="/ppt/slides/slide8.xml" Id="R6984acb1ed9a45f6" /><Relationship Type="http://schemas.openxmlformats.org/officeDocument/2006/relationships/slide" Target="/ppt/slides/slide9.xml" Id="R58d56c0c6ed347cd" /><Relationship Type="http://schemas.openxmlformats.org/officeDocument/2006/relationships/slide" Target="/ppt/slides/slide10.xml" Id="Ra299630c207647e8" /><Relationship Type="http://schemas.openxmlformats.org/officeDocument/2006/relationships/slide" Target="/ppt/slides/slide11.xml" Id="Rf58c7f21fa70441f" /></Relationships>
</file>

<file path=ppt/slideLayouts/slideLayout1.xml><?xml version="1.0" encoding="utf-8"?>
<p:sldLayout xmlns:p="http://schemas.openxmlformats.org/presentationml/2006/main" type="blank" preserve="1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Ovr>
    <a:masterClrMapping xmlns:a="http://schemas.openxmlformats.org/drawingml/2006/main"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Relationship Type="http://schemas.openxmlformats.org/officeDocument/2006/relationships/theme" Target="/ppt/slideMasters/theme/theme1.xml" Id="rId2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Id1"/>
  </p:sldLayoutIdLst>
  <p:txStyles>
    <p:titleStyle/>
    <p:bodyStyle/>
    <p:otherStyle/>
  </p:txStyles>
</p:sldMaster>
</file>

<file path=ppt/slideMasters/theme/theme1.xml><?xml version="1.0" encoding="utf-8"?>
<a:theme xmlns:a="http://schemas.openxmlformats.org/drawingml/2006/main" name="GabGregori Theme">
  <a:themeElements>
    <a:clrScheme name="GabGregori">
      <a:dk1>
        <a:srgbClr val="143259"/>
      </a:dk1>
      <a:lt1>
        <a:srgbClr val="FFFFFF"/>
      </a:lt1>
      <a:dk2>
        <a:srgbClr val="2C3E50"/>
      </a:dk2>
      <a:lt2>
        <a:srgbClr val="F2F7FB"/>
      </a:lt2>
      <a:accent1>
        <a:srgbClr val="3071F2"/>
      </a:accent1>
      <a:accent2>
        <a:srgbClr val="89C2D9"/>
      </a:accent2>
      <a:accent3>
        <a:srgbClr val="CAF2C9"/>
      </a:accent3>
      <a:accent4>
        <a:srgbClr val="418EF2"/>
      </a:accent4>
      <a:accent5>
        <a:srgbClr val="5A6A7E"/>
      </a:accent5>
      <a:accent6>
        <a:srgbClr val="E8EDF5"/>
      </a:accent6>
      <a:hlink>
        <a:srgbClr val="3071F2"/>
      </a:hlink>
      <a:folHlink>
        <a:srgbClr val="418EF2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>
          <a:gsLst/>
        </a:gradFill>
        <a:gradFill>
          <a:gsLst/>
        </a:gradFill>
      </a:fillStyleLst>
      <a:lnStyleLst>
        <a:ln w="6350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gradFill>
          <a:gsLst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259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title"/>
          <p:cNvSpPr txBox="1"/>
          <p:nvPr/>
        </p:nvSpPr>
        <p:spPr>
          <a:xfrm xmlns:a="http://schemas.openxmlformats.org/drawingml/2006/main">
            <a:off x="686000" y="1600000"/>
            <a:ext cx="10820000" cy="2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4000" b="1" dirty="0">
                <a:solidFill>
                  <a:srgbClr val="FFFFFF"/>
                </a:solidFill>
                <a:latin typeface="+mj-lt"/>
              </a:rPr>
              <a:t>Genes de Cogumelo que Impulsionam um Composto Medicinal Descobertos</a:t>
            </a:r>
          </a:p>
        </p:txBody>
      </p:sp>
      <p:sp>
        <p:nvSpPr>
          <p:cNvPr id="4" name="line"/>
          <p:cNvSpPr/>
          <p:nvPr/>
        </p:nvSpPr>
        <p:spPr>
          <a:xfrm xmlns:a="http://schemas.openxmlformats.org/drawingml/2006/main">
            <a:off x="686000" y="3700000"/>
            <a:ext cx="2743200" cy="3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sub"/>
          <p:cNvSpPr txBox="1"/>
          <p:nvPr/>
        </p:nvSpPr>
        <p:spPr>
          <a:xfrm xmlns:a="http://schemas.openxmlformats.org/drawingml/2006/main">
            <a:off x="686000" y="3900000"/>
            <a:ext cx="10820000" cy="1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89C2D9"/>
                </a:solidFill>
                <a:latin typeface="+mj-lt"/>
              </a:rPr>
              <a:t>Pesquisadores identificaram três genes em um cogumelo medicinal que aumentam a produção de ácido pachímico, um composto com potenciais usos terapêuticos.</a:t>
            </a:r>
          </a:p>
        </p:txBody>
      </p:sp>
    </p:spTree>
  </p:cSld>
  <p:clrMapOvr>
    <a:masterClrMapping xmlns:a="http://schemas.openxmlformats.org/drawingml/2006/main"/>
  </p:clrMapOvr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🧬 Desenho do estudo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Os pesquisadores sequenciaram o genoma do cogumelo e analisaram sua atividade gênica. Eles identificaram vários genes candidatos e testaram quatro específicos, aumentando ou diminuindo sua atividade nos micélios do cogumelo (a parte semelhante a raízes). Eles também testaram como a temperatura afeta esses genes.</a:t>
            </a:r>
          </a:p>
        </p:txBody>
      </p:sp>
    </p:spTree>
  </p:cSld>
  <p:clrMapOvr>
    <a:masterClrMapping xmlns:a="http://schemas.openxmlformats.org/drawingml/2006/main"/>
  </p:clrMapOvr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🔑 Principais descobertas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Genes que afetam o ácido pachímico
  A superexpressão de três genes (WcCYP64-1, WcCYP52, WcCYP_FUM15) aumentou os níveis de ácido pachímico e de três compostos relacionados.
  O silenciamento (desligamento) de cada um desses três genes diminuiu os níveis desses compostos.
  Um gene (WcCYP64-2) não teve efeito nos níveis dos compostos quando superexpresso ou silenciado.
  Temperaturas diferentes alteraram a expressão desses genes e a quantidade de ácido pachímico formada.</a:t>
            </a:r>
          </a:p>
        </p:txBody>
      </p:sp>
    </p:spTree>
  </p:cSld>
  <p:clrMapOvr>
    <a:masterClrMapping xmlns:a="http://schemas.openxmlformats.org/drawingml/2006/main"/>
  </p:clrMapOvr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🎯 O que os resultados significam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Três genes específicos neste cogumelo ajudam a produzir ácido pachímico. Esse conhecimento pode ser usado para cultivar cogumelos com maiores quantidades desse composto. O estudo mediu os níveis dos compostos, não os efeitos na saúde humana.
O estudo identificou genes envolvidos na produção de um composto do cogumelo. Ele não testou se esse composto tem algum efeito na saúde humana.</a:t>
            </a:r>
          </a:p>
        </p:txBody>
      </p:sp>
    </p:spTree>
  </p:cSld>
  <p:clrMapOvr>
    <a:masterClrMapping xmlns:a="http://schemas.openxmlformats.org/drawingml/2006/main"/>
  </p:clrMapOvr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⚠️ O que o estudo NÃO mostra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Ele não testou o ácido pachímico em humanos ou animais.
  Ele não mediu nenhum resultado de saúde.
  Ele não estabeleceu segurança ou eficácia para qualquer uso.</a:t>
            </a:r>
          </a:p>
        </p:txBody>
      </p:sp>
    </p:spTree>
  </p:cSld>
  <p:clrMapOvr>
    <a:masterClrMapping xmlns:a="http://schemas.openxmlformats.org/drawingml/2006/main"/>
  </p:clrMapOvr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📊 Nível de evidência e confiança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Um estudo laboratorial em células de cogumelo (micélios).
Confiança: Baixa a moderada — o estudo é bem desenhado para um experimento de laboratório, mas é em um cogumelo, não em humanos.</a:t>
            </a:r>
          </a:p>
        </p:txBody>
      </p:sp>
    </p:spTree>
  </p:cSld>
  <p:clrMapOvr>
    <a:masterClrMapping xmlns:a="http://schemas.openxmlformats.org/drawingml/2006/main"/>
  </p:clrMapOvr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🔍 Quanto confiar nele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O nível de confiança é Moderado. Isso significa que as descobertas são baseadas em trabalho laboratorial sólido, mas vêm de um único estudo em um cogumelo, portanto, evidência em humanos não está estabelecida.</a:t>
            </a:r>
          </a:p>
        </p:txBody>
      </p:sp>
    </p:spTree>
  </p:cSld>
  <p:clrMapOvr>
    <a:masterClrMapping xmlns:a="http://schemas.openxmlformats.org/drawingml/2006/main"/>
  </p:clrMapOvr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🧪 Limitações e perguntas em aberto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Limitações
  O estudo foi realizado apenas em micélios de cogumelos, não em cogumelos inteiros ou humanos.
  Apenas quatro genes foram testados entre muitos candidatos possíveis.
  O estudo não testou se o composto tem algum efeito biológico em animais.
Perguntas em aberto
  Esses mesmos genes funcionam em cogumelos inteiros cultivados naturalmente?
  Esse conhecimento pode ser usado para aumentar o ácido pacímico em cogumelos comestíveis?
  O ácido pacímico tem algum benefício comprovado para a saúde em humanos?</a:t>
            </a:r>
          </a:p>
        </p:txBody>
      </p:sp>
    </p:spTree>
  </p:cSld>
  <p:clrMapOvr>
    <a:masterClrMapping xmlns:a="http://schemas.openxmlformats.org/drawingml/2006/main"/>
  </p:clrMapOvr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📝 Seu plano de ação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✅ Entenda que esta é uma pesquisa de laboratório inicial em um cogumelo, não um estudo de saúde humana.
  ✅ Não tome ácido pacímico ou suplementos de Wolfiporia cocos com base apenas neste estudo.
  ✅ Se tiver interesse em cogumelos medicinais, converse com um profissional de saúde.
  ✅ Um plano comprovado para humanos ainda não existe.</a:t>
            </a:r>
          </a:p>
        </p:txBody>
      </p:sp>
    </p:spTree>
  </p:cSld>
  <p:clrMapOvr>
    <a:masterClrMapping xmlns:a="http://schemas.openxmlformats.org/drawingml/2006/main"/>
  </p:clrMapOvr>
</p:sld>
</file>

<file path=ppt/slides/slide1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🏁 Conclusão principal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Este estudo de laboratório encontrou três genes de cogumelo que aumentam um composto, mas não fornece evidências de efeitos na saúde humana.
Este resumo é apenas para informação geral e não constitui aconselhamento médico. Converse com um profissional qualificado antes de alterar qualquer aspecto relacionado à sua saúde.</a:t>
            </a:r>
          </a:p>
        </p:txBody>
      </p:sp>
    </p:spTree>
  </p:cSld>
  <p:clrMapOvr>
    <a:masterClrMapping xmlns:a="http://schemas.openxmlformats.org/drawingml/2006/main"/>
  </p:clrMapOvr>
</p:sld>
</file>

<file path=ppt/slides/slide1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📖 Fonte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Uma caracterização baseada em ômica de Wolfiporia cocos revela três membros do CYP450 envolvidos na via biossintética do ácido pacímico. Communications biology. 2024 PubMed</a:t>
            </a:r>
          </a:p>
        </p:txBody>
      </p:sp>
    </p:spTree>
  </p:cSld>
  <p:clrMapOvr>
    <a:masterClrMapping xmlns:a="http://schemas.openxmlformats.org/drawingml/2006/main"/>
  </p:clrMapOvr>
</p:sld>
</file>