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502abfb02540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Id1"/>
  </p:sldMasterIdLst>
  <p:sldIdLst>
    <p:sldId xmlns:r="http://schemas.openxmlformats.org/officeDocument/2006/relationships" id="256" r:id="R4a2a283f8b634533"/>
    <p:sldId xmlns:r="http://schemas.openxmlformats.org/officeDocument/2006/relationships" id="257" r:id="R535d6b4e2bf4441e"/>
    <p:sldId xmlns:r="http://schemas.openxmlformats.org/officeDocument/2006/relationships" id="258" r:id="Rafc24fed0a9e4966"/>
    <p:sldId xmlns:r="http://schemas.openxmlformats.org/officeDocument/2006/relationships" id="259" r:id="R3e2bfdbe991e4aae"/>
    <p:sldId xmlns:r="http://schemas.openxmlformats.org/officeDocument/2006/relationships" id="260" r:id="Rdfe50b12bf064cff"/>
    <p:sldId xmlns:r="http://schemas.openxmlformats.org/officeDocument/2006/relationships" id="261" r:id="Ra79c1abafa2d483d"/>
    <p:sldId xmlns:r="http://schemas.openxmlformats.org/officeDocument/2006/relationships" id="262" r:id="Rc66ce21100d446ae"/>
  </p:sldIdLst>
  <p:sldSz cx="12192000" cy="6858000" type="screen16x9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slide" Target="/ppt/slides/slide1.xml" Id="R4a2a283f8b634533" /><Relationship Type="http://schemas.openxmlformats.org/officeDocument/2006/relationships/slide" Target="/ppt/slides/slide2.xml" Id="R535d6b4e2bf4441e" /><Relationship Type="http://schemas.openxmlformats.org/officeDocument/2006/relationships/slide" Target="/ppt/slides/slide3.xml" Id="Rafc24fed0a9e4966" /><Relationship Type="http://schemas.openxmlformats.org/officeDocument/2006/relationships/slide" Target="/ppt/slides/slide4.xml" Id="R3e2bfdbe991e4aae" /><Relationship Type="http://schemas.openxmlformats.org/officeDocument/2006/relationships/slide" Target="/ppt/slides/slide5.xml" Id="Rdfe50b12bf064cff" /><Relationship Type="http://schemas.openxmlformats.org/officeDocument/2006/relationships/slide" Target="/ppt/slides/slide6.xml" Id="Ra79c1abafa2d483d" /><Relationship Type="http://schemas.openxmlformats.org/officeDocument/2006/relationships/slide" Target="/ppt/slides/slide7.xml" Id="Rc66ce21100d446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slideMasters/theme/theme1.xml" Id="rI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</p:sldLayoutIdLst>
  <p:txStyles>
    <p:titleStyle/>
    <p:bodyStyle/>
    <p:otherStyle/>
  </p:txStyles>
</p:sldMaster>
</file>

<file path=ppt/slideMasters/theme/theme1.xml><?xml version="1.0" encoding="utf-8"?>
<a:theme xmlns:a="http://schemas.openxmlformats.org/drawingml/2006/main" name="GabGregori Theme">
  <a:themeElements>
    <a:clrScheme name="GabGregori">
      <a:dk1>
        <a:srgbClr val="143259"/>
      </a:dk1>
      <a:lt1>
        <a:srgbClr val="FFFFFF"/>
      </a:lt1>
      <a:dk2>
        <a:srgbClr val="2C3E50"/>
      </a:dk2>
      <a:lt2>
        <a:srgbClr val="F2F7FB"/>
      </a:lt2>
      <a:accent1>
        <a:srgbClr val="3071F2"/>
      </a:accent1>
      <a:accent2>
        <a:srgbClr val="89C2D9"/>
      </a:accent2>
      <a:accent3>
        <a:srgbClr val="CAF2C9"/>
      </a:accent3>
      <a:accent4>
        <a:srgbClr val="418EF2"/>
      </a:accent4>
      <a:accent5>
        <a:srgbClr val="5A6A7E"/>
      </a:accent5>
      <a:accent6>
        <a:srgbClr val="E8EDF5"/>
      </a:accent6>
      <a:hlink>
        <a:srgbClr val="3071F2"/>
      </a:hlink>
      <a:folHlink>
        <a:srgbClr val="418EF2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>
          <a:gsLst/>
        </a:gradFill>
        <a:gradFill>
          <a:gsLst/>
        </a:gra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gradFill>
          <a:gsLst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43259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title"/>
          <p:cNvSpPr txBox="1"/>
          <p:nvPr/>
        </p:nvSpPr>
        <p:spPr>
          <a:xfrm xmlns:a="http://schemas.openxmlformats.org/drawingml/2006/main">
            <a:off x="686000" y="1600000"/>
            <a:ext cx="10820000" cy="2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4000" b="1" dirty="0">
                <a:solidFill>
                  <a:srgbClr val="FFFFFF"/>
                </a:solidFill>
                <a:latin typeface="+mj-lt"/>
              </a:rPr>
              <a:t>Gotu Kola: Mood Boost but No Memory Benefit, Review Finds</a:t>
            </a:r>
          </a:p>
        </p:txBody>
      </p:sp>
      <p:sp>
        <p:nvSpPr>
          <p:cNvPr id="4" name="line"/>
          <p:cNvSpPr/>
          <p:nvPr/>
        </p:nvSpPr>
        <p:spPr>
          <a:xfrm xmlns:a="http://schemas.openxmlformats.org/drawingml/2006/main">
            <a:off x="686000" y="3700000"/>
            <a:ext cx="2743200" cy="3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sub"/>
          <p:cNvSpPr txBox="1"/>
          <p:nvPr/>
        </p:nvSpPr>
        <p:spPr>
          <a:xfrm xmlns:a="http://schemas.openxmlformats.org/drawingml/2006/main">
            <a:off x="686000" y="3900000"/>
            <a:ext cx="10820000" cy="1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89C2D9"/>
                </a:solidFill>
                <a:latin typeface="+mj-lt"/>
              </a:rPr>
              <a:t>A review of studies found gotu kola may improve alertness and reduce anger, but does not boost memory.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Introduction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Gotu kola (Centella asiatica) has long been used as an herbal brain tonic. This review looked at whether it actually improves thinking and mood.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What the study did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Researchers combined results from 11 randomized controlled trials in humans. Five tested gotu kola alone, and six tested products containing it. They measured effects on memory, attention, and mood.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What it found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Gotu kola did not improve any area of thinking (memory, attention, etc.) compared to a placebo.It did improve alertness one hour after taking it.It also reduced anger scores one hour after treatment.No side effects were reported in any of the studies.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How much to trust it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This is a Strong tier review because it combines multiple human trials. However, the studies used different doses and preparations of gotu kola, making it hard to draw firm conclusions.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Your action plan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If you try gotu kola, look for a standardized extract and follow the label directions.Be aware that current evidence does not support it for memory or thinking.Talk to a doctor before starting any new supplement, especially if you take other medications.This summary is for general information only and is not medical advice. Talk to a qualified professional before changing anything about your health.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bg"/>
          <p:cNvSpPr/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bar"/>
          <p:cNvSpPr/>
          <p:nvPr/>
        </p:nvSpPr>
        <p:spPr>
          <a:xfrm xmlns:a="http://schemas.openxmlformats.org/drawingml/2006/main">
            <a:off x="0" y="0"/>
            <a:ext cx="76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71F2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heading"/>
          <p:cNvSpPr txBox="1"/>
          <p:nvPr/>
        </p:nvSpPr>
        <p:spPr>
          <a:xfrm xmlns:a="http://schemas.openxmlformats.org/drawingml/2006/main">
            <a:off x="304800" y="457200"/>
            <a:ext cx="11582400" cy="10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3200" b="1" dirty="0">
                <a:solidFill>
                  <a:srgbClr val="143259"/>
                </a:solidFill>
                <a:latin typeface="+mj-lt"/>
              </a:rPr>
              <a:t>Source</a:t>
            </a:r>
          </a:p>
        </p:txBody>
      </p:sp>
      <p:sp>
        <p:nvSpPr>
          <p:cNvPr id="5" name="rule"/>
          <p:cNvSpPr/>
          <p:nvPr/>
        </p:nvSpPr>
        <p:spPr>
          <a:xfrm xmlns:a="http://schemas.openxmlformats.org/drawingml/2006/main">
            <a:off x="304800" y="1530000"/>
            <a:ext cx="11582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8EDF5"/>
          </a:solidFill>
          <a:ln xmlns:a="http://schemas.openxmlformats.org/drawingml/2006/main">
            <a:noFill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body"/>
          <p:cNvSpPr txBox="1"/>
          <p:nvPr/>
        </p:nvSpPr>
        <p:spPr>
          <a:xfrm xmlns:a="http://schemas.openxmlformats.org/drawingml/2006/main">
            <a:off x="304800" y="1650000"/>
            <a:ext cx="11582400" cy="48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>
            <a:normAutofit/>
          </a:bodyPr>
          <a:lstStyle xmlns:a="http://schemas.openxmlformats.org/drawingml/2006/main"/>
          <a:p xmlns:a="http://schemas.openxmlformats.org/drawingml/2006/main">
            <a:pPr algn="l"/>
            <a:r>
              <a:rPr lang="en-US" sz="1800" b="0" dirty="0">
                <a:solidFill>
                  <a:srgbClr val="2C3E50"/>
                </a:solidFill>
                <a:latin typeface="+mj-lt"/>
              </a:rPr>
              <a:t>Effects of Centella asiatica (L.) Urb. on cognitive function and mood related outcomes: A Systematic Review and Meta-analysis.. Scientific reports. 2017 PubMed</a:t>
            </a:r>
          </a:p>
        </p:txBody>
      </p:sp>
    </p:spTree>
  </p:cSld>
  <p:clrMapOvr>
    <a:masterClrMapping xmlns:a="http://schemas.openxmlformats.org/drawingml/2006/main"/>
  </p:clrMapOvr>
</p:sld>
</file>