
<file path=[Content_Types].xml><?xml version="1.0" encoding="utf-8"?>
<Types xmlns="http://schemas.openxmlformats.org/package/2006/content-types">
  <Default Extension="xml" ContentType="application/vnd.openxmlformats-officedocument.presentationml.presentation.main+xml"/>
  <Default Extension="rels" ContentType="application/vnd.openxmlformats-package.relationshi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Masters/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&#65279;<?xml version="1.0" encoding="utf-8"?><Relationships xmlns="http://schemas.openxmlformats.org/package/2006/relationships"><Relationship Type="http://schemas.openxmlformats.org/officeDocument/2006/relationships/officeDocument" Target="/ppt/presentation.xml" Id="R5be2067154784450" /></Relationships>
</file>

<file path=ppt/presentation.xml><?xml version="1.0" encoding="utf-8"?>
<p:presentation xmlns:p="http://schemas.openxmlformats.org/presentationml/2006/main">
  <p:sldMasterIdLst>
    <p:sldMasterId xmlns:r="http://schemas.openxmlformats.org/officeDocument/2006/relationships" id="2147483648" r:id="rId1"/>
  </p:sldMasterIdLst>
  <p:sldIdLst>
    <p:sldId xmlns:r="http://schemas.openxmlformats.org/officeDocument/2006/relationships" id="256" r:id="Rc460ce05589a4c1a"/>
    <p:sldId xmlns:r="http://schemas.openxmlformats.org/officeDocument/2006/relationships" id="257" r:id="Rdae85d683a0d4ff8"/>
    <p:sldId xmlns:r="http://schemas.openxmlformats.org/officeDocument/2006/relationships" id="258" r:id="R84af0734e9884f88"/>
    <p:sldId xmlns:r="http://schemas.openxmlformats.org/officeDocument/2006/relationships" id="259" r:id="R832ab748ca1d40e5"/>
    <p:sldId xmlns:r="http://schemas.openxmlformats.org/officeDocument/2006/relationships" id="260" r:id="Rab9492269dbb4f34"/>
    <p:sldId xmlns:r="http://schemas.openxmlformats.org/officeDocument/2006/relationships" id="261" r:id="R04c091ce7d1f4e68"/>
    <p:sldId xmlns:r="http://schemas.openxmlformats.org/officeDocument/2006/relationships" id="262" r:id="R2223c112e7754408"/>
  </p:sldIdLst>
  <p:sldSz cx="12192000" cy="6858000" type="screen16x9"/>
  <p:notesSz cx="6858000" cy="9144000"/>
</p:presentation>
</file>

<file path=ppt/_rels/presentation.xml.rels>&#65279;<?xml version="1.0" encoding="utf-8"?><Relationships xmlns="http://schemas.openxmlformats.org/package/2006/relationships"><Relationship Type="http://schemas.openxmlformats.org/officeDocument/2006/relationships/slideMaster" Target="/ppt/slideMasters/slideMaster1.xml" Id="rId1" /><Relationship Type="http://schemas.openxmlformats.org/officeDocument/2006/relationships/slide" Target="/ppt/slides/slide1.xml" Id="Rc460ce05589a4c1a" /><Relationship Type="http://schemas.openxmlformats.org/officeDocument/2006/relationships/slide" Target="/ppt/slides/slide2.xml" Id="Rdae85d683a0d4ff8" /><Relationship Type="http://schemas.openxmlformats.org/officeDocument/2006/relationships/slide" Target="/ppt/slides/slide3.xml" Id="R84af0734e9884f88" /><Relationship Type="http://schemas.openxmlformats.org/officeDocument/2006/relationships/slide" Target="/ppt/slides/slide4.xml" Id="R832ab748ca1d40e5" /><Relationship Type="http://schemas.openxmlformats.org/officeDocument/2006/relationships/slide" Target="/ppt/slides/slide5.xml" Id="Rab9492269dbb4f34" /><Relationship Type="http://schemas.openxmlformats.org/officeDocument/2006/relationships/slide" Target="/ppt/slides/slide6.xml" Id="R04c091ce7d1f4e68" /><Relationship Type="http://schemas.openxmlformats.org/officeDocument/2006/relationships/slide" Target="/ppt/slides/slide7.xml" Id="R2223c112e7754408" /></Relationships>
</file>

<file path=ppt/slideLayouts/slideLayout1.xml><?xml version="1.0" encoding="utf-8"?>
<p:sldLayout xmlns:p="http://schemas.openxmlformats.org/presentationml/2006/main" type="blank" preserve="1">
  <p:cSld>
    <p:spTree>
      <p:nvGrpSpPr>
        <p:cNvPr id="1" name=""/>
        <p:cNvGrpSpPr/>
        <p:nvPr/>
      </p:nvGrpSpPr>
      <p:grpSpPr>
        <a:xfrm xmlns:a="http://schemas.openxmlformats.org/drawingml/2006/main"/>
      </p:grpSpPr>
    </p:spTree>
  </p:cSld>
  <p:clrMapOvr>
    <a:masterClrMapping xmlns:a="http://schemas.openxmlformats.org/drawingml/2006/main"/>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1.xml" Id="rId1" /><Relationship Type="http://schemas.openxmlformats.org/officeDocument/2006/relationships/theme" Target="/ppt/slideMasters/theme/theme1.xml" Id="rId2" /></Relationships>
</file>

<file path=ppt/slideMasters/slideMaster1.xml><?xml version="1.0" encoding="utf-8"?>
<p:sldMaster xmlns:p="http://schemas.openxmlformats.org/presentationml/2006/main">
  <p:cSld>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Id1"/>
  </p:sldLayoutIdLst>
  <p:txStyles>
    <p:titleStyle/>
    <p:bodyStyle/>
    <p:otherStyle/>
  </p:txStyles>
</p:sldMaster>
</file>

<file path=ppt/slideMasters/theme/theme1.xml><?xml version="1.0" encoding="utf-8"?>
<a:theme xmlns:a="http://schemas.openxmlformats.org/drawingml/2006/main" name="GabGregori Theme">
  <a:themeElements>
    <a:clrScheme name="GabGregori">
      <a:dk1>
        <a:srgbClr val="143259"/>
      </a:dk1>
      <a:lt1>
        <a:srgbClr val="FFFFFF"/>
      </a:lt1>
      <a:dk2>
        <a:srgbClr val="2C3E50"/>
      </a:dk2>
      <a:lt2>
        <a:srgbClr val="F2F7FB"/>
      </a:lt2>
      <a:accent1>
        <a:srgbClr val="3071F2"/>
      </a:accent1>
      <a:accent2>
        <a:srgbClr val="89C2D9"/>
      </a:accent2>
      <a:accent3>
        <a:srgbClr val="CAF2C9"/>
      </a:accent3>
      <a:accent4>
        <a:srgbClr val="418EF2"/>
      </a:accent4>
      <a:accent5>
        <a:srgbClr val="5A6A7E"/>
      </a:accent5>
      <a:accent6>
        <a:srgbClr val="E8EDF5"/>
      </a:accent6>
      <a:hlink>
        <a:srgbClr val="3071F2"/>
      </a:hlink>
      <a:folHlink>
        <a:srgbClr val="418EF2"/>
      </a:folHlink>
    </a:clrScheme>
    <a:fontScheme name="Office">
      <a:majorFont>
        <a:latin typeface="Calibri"/>
        <a:ea typeface=""/>
        <a:cs typeface=""/>
      </a:majorFont>
      <a:minorFont>
        <a:latin typeface="Calibri"/>
        <a:ea typeface=""/>
        <a:cs typeface=""/>
      </a:minorFont>
    </a:fontScheme>
    <a:fmtScheme name="Office">
      <a:fillStyleLst>
        <a:solidFill>
          <a:schemeClr val="phClr"/>
        </a:solidFill>
        <a:gradFill>
          <a:gsLst/>
        </a:gradFill>
        <a:gradFill>
          <a:gsLst/>
        </a:gra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gradFill>
          <a:gsLst/>
        </a:gradFill>
      </a:bgFillStyleLst>
    </a:fmtScheme>
  </a:themeElements>
</a:theme>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2.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3.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4.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5.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6.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7.xml.rels>&#65279;<?xml version="1.0" encoding="utf-8"?><Relationships xmlns="http://schemas.openxmlformats.org/package/2006/relationships"><Relationship Type="http://schemas.openxmlformats.org/officeDocument/2006/relationships/slideLayout" Target="/ppt/slideLayouts/slideLayout1.xml" Id="rId1" /></Relationships>
</file>

<file path=ppt/slides/slide1.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143259"/>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title"/>
          <p:cNvSpPr txBox="1"/>
          <p:nvPr/>
        </p:nvSpPr>
        <p:spPr>
          <a:xfrm xmlns:a="http://schemas.openxmlformats.org/drawingml/2006/main">
            <a:off x="686000" y="1600000"/>
            <a:ext cx="10820000" cy="2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4000" b="1" dirty="0">
                <a:solidFill>
                  <a:srgbClr val="FFFFFF"/>
                </a:solidFill>
                <a:latin typeface="+mj-lt"/>
              </a:rPr>
              <a:t>Gotu Kola: Stimmungsaufhellend, aber kein Gedächtnisvorteil, wie eine Übersichtsarbeit zeigt</a:t>
            </a:r>
          </a:p>
        </p:txBody>
      </p:sp>
      <p:sp>
        <p:nvSpPr>
          <p:cNvPr id="4" name="line"/>
          <p:cNvSpPr/>
          <p:nvPr/>
        </p:nvSpPr>
        <p:spPr>
          <a:xfrm xmlns:a="http://schemas.openxmlformats.org/drawingml/2006/main">
            <a:off x="686000" y="3700000"/>
            <a:ext cx="2743200" cy="3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5" name="sub"/>
          <p:cNvSpPr txBox="1"/>
          <p:nvPr/>
        </p:nvSpPr>
        <p:spPr>
          <a:xfrm xmlns:a="http://schemas.openxmlformats.org/drawingml/2006/main">
            <a:off x="686000" y="3900000"/>
            <a:ext cx="10820000" cy="1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89C2D9"/>
                </a:solidFill>
                <a:latin typeface="+mj-lt"/>
              </a:rPr>
              <a:t>Eine Übersichtsarbeit von Studien ergab, dass Gotu Kola die Wachsamkeit verbessern und Wut reduzieren kann, aber das Gedächtnis nicht verbessert.</a:t>
            </a:r>
          </a:p>
        </p:txBody>
      </p:sp>
    </p:spTree>
  </p:cSld>
  <p:clrMapOvr>
    <a:masterClrMapping xmlns:a="http://schemas.openxmlformats.org/drawingml/2006/main"/>
  </p:clrMapOvr>
</p:sld>
</file>

<file path=ppt/slides/slide2.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Einleitung</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Gotu Kola (Centella asiatica) wird seit langem als pflanzlicher Gehirn-Tonikum verwendet. Diese Übersichtsarbeit untersuchte, ob es tatsächlich das Denken und die Stimmung verbessert.</a:t>
            </a:r>
          </a:p>
        </p:txBody>
      </p:sp>
    </p:spTree>
  </p:cSld>
  <p:clrMapOvr>
    <a:masterClrMapping xmlns:a="http://schemas.openxmlformats.org/drawingml/2006/main"/>
  </p:clrMapOvr>
</p:sld>
</file>

<file path=ppt/slides/slide3.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Was die Studie tat</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Die Forscher kombinierten Ergebnisse aus 11 randomisierten kontrollierten Studien am Menschen. Fünf testeten Gotu Kola allein, und sechs testeten Produkte, die es enthalten. Sie maßen die Auswirkungen auf Gedächtnis, Aufmerksamkeit und Stimmung.</a:t>
            </a:r>
          </a:p>
        </p:txBody>
      </p:sp>
    </p:spTree>
  </p:cSld>
  <p:clrMapOvr>
    <a:masterClrMapping xmlns:a="http://schemas.openxmlformats.org/drawingml/2006/main"/>
  </p:clrMapOvr>
</p:sld>
</file>

<file path=ppt/slides/slide4.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Was sie herausfand</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Gotu Kola verbesserte im Vergleich zu einem Placebo keinen Bereich des Denkens (Gedächtnis, Aufmerksamkeit usw.).Es verbesserte die Wachsamkeit eine Stunde nach der Einnahme.Es reduzierte auch die Wutwerte eine Stunde nach der Behandlung.In keiner der Studien wurden Nebenwirkungen berichtet.</a:t>
            </a:r>
          </a:p>
        </p:txBody>
      </p:sp>
    </p:spTree>
  </p:cSld>
  <p:clrMapOvr>
    <a:masterClrMapping xmlns:a="http://schemas.openxmlformats.org/drawingml/2006/main"/>
  </p:clrMapOvr>
</p:sld>
</file>

<file path=ppt/slides/slide5.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Wie vertrauenswürdig es ist</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Dies ist eine Bewertung der Stufe "Strong", da sie mehrere Humanstudien kombiniert. Allerdings verwendeten die Studien unterschiedliche Dosierungen und Zubereitungen von Gotu Kola, was es schwierig macht, endgültige Schlussfolgerungen zu ziehen.</a:t>
            </a:r>
          </a:p>
        </p:txBody>
      </p:sp>
    </p:spTree>
  </p:cSld>
  <p:clrMapOvr>
    <a:masterClrMapping xmlns:a="http://schemas.openxmlformats.org/drawingml/2006/main"/>
  </p:clrMapOvr>
</p:sld>
</file>

<file path=ppt/slides/slide6.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Ihr Aktionsplan</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Wenn Sie Gotu Kola ausprobieren, suchen Sie nach einem standardisierten Extrakt und folgen Sie den Anweisungen auf dem Etikett.Seien Sie sich bewusst, dass die derzeitige Evidenz es nicht für Gedächtnis oder Denken unterstützt.Sprechen Sie mit einem Arzt, bevor Sie ein neues Nahrungsergänzungsmittel einnehmen, insbesondere wenn Sie andere Medikamente einnehmen.Diese Zusammenfassung dient nur der allgemeinen Information und ist kein medizinischer Rat. Sprechen Sie mit einem qualifizierten Fachmann, bevor Sie etwas an Ihrer Gesundheit ändern.</a:t>
            </a:r>
          </a:p>
        </p:txBody>
      </p:sp>
    </p:spTree>
  </p:cSld>
  <p:clrMapOvr>
    <a:masterClrMapping xmlns:a="http://schemas.openxmlformats.org/drawingml/2006/main"/>
  </p:clrMapOvr>
</p:sld>
</file>

<file path=ppt/slides/slide7.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Quelle</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Effects of Centella asiatica (L.) Urb. on cognitive function and mood related outcomes: A Systematic Review and Meta-analysis.. Scientific reports. 2017 PubMed</a:t>
            </a:r>
          </a:p>
        </p:txBody>
      </p:sp>
    </p:spTree>
  </p:cSld>
  <p:clrMapOvr>
    <a:masterClrMapping xmlns:a="http://schemas.openxmlformats.org/drawingml/2006/main"/>
  </p:clrMapOvr>
</p:sld>
</file>