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86af60050be437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3ce363c50054e6c"/>
    <p:sldId xmlns:r="http://schemas.openxmlformats.org/officeDocument/2006/relationships" id="257" r:id="R84e3565b4ce342a3"/>
    <p:sldId xmlns:r="http://schemas.openxmlformats.org/officeDocument/2006/relationships" id="258" r:id="R7d966eff4080471e"/>
    <p:sldId xmlns:r="http://schemas.openxmlformats.org/officeDocument/2006/relationships" id="259" r:id="Raf150532dd804099"/>
    <p:sldId xmlns:r="http://schemas.openxmlformats.org/officeDocument/2006/relationships" id="260" r:id="R9795818c828b4252"/>
    <p:sldId xmlns:r="http://schemas.openxmlformats.org/officeDocument/2006/relationships" id="261" r:id="R87e7b3de1eb547ed"/>
    <p:sldId xmlns:r="http://schemas.openxmlformats.org/officeDocument/2006/relationships" id="262" r:id="R38c3b210847a4070"/>
    <p:sldId xmlns:r="http://schemas.openxmlformats.org/officeDocument/2006/relationships" id="263" r:id="R587b94e2be9248e6"/>
    <p:sldId xmlns:r="http://schemas.openxmlformats.org/officeDocument/2006/relationships" id="264" r:id="R63e92db039544130"/>
    <p:sldId xmlns:r="http://schemas.openxmlformats.org/officeDocument/2006/relationships" id="265" r:id="R922718cf224b4d18"/>
    <p:sldId xmlns:r="http://schemas.openxmlformats.org/officeDocument/2006/relationships" id="266" r:id="R0d526f2c6f4640c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3ce363c50054e6c" /><Relationship Type="http://schemas.openxmlformats.org/officeDocument/2006/relationships/slide" Target="/ppt/slides/slide2.xml" Id="R84e3565b4ce342a3" /><Relationship Type="http://schemas.openxmlformats.org/officeDocument/2006/relationships/slide" Target="/ppt/slides/slide3.xml" Id="R7d966eff4080471e" /><Relationship Type="http://schemas.openxmlformats.org/officeDocument/2006/relationships/slide" Target="/ppt/slides/slide4.xml" Id="Raf150532dd804099" /><Relationship Type="http://schemas.openxmlformats.org/officeDocument/2006/relationships/slide" Target="/ppt/slides/slide5.xml" Id="R9795818c828b4252" /><Relationship Type="http://schemas.openxmlformats.org/officeDocument/2006/relationships/slide" Target="/ppt/slides/slide6.xml" Id="R87e7b3de1eb547ed" /><Relationship Type="http://schemas.openxmlformats.org/officeDocument/2006/relationships/slide" Target="/ppt/slides/slide7.xml" Id="R38c3b210847a4070" /><Relationship Type="http://schemas.openxmlformats.org/officeDocument/2006/relationships/slide" Target="/ppt/slides/slide8.xml" Id="R587b94e2be9248e6" /><Relationship Type="http://schemas.openxmlformats.org/officeDocument/2006/relationships/slide" Target="/ppt/slides/slide9.xml" Id="R63e92db039544130" /><Relationship Type="http://schemas.openxmlformats.org/officeDocument/2006/relationships/slide" Target="/ppt/slides/slide10.xml" Id="R922718cf224b4d18" /><Relationship Type="http://schemas.openxmlformats.org/officeDocument/2006/relationships/slide" Target="/ppt/slides/slide11.xml" Id="R0d526f2c6f4640c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Haben Menschen mit mehreren Melanomen ein anderes Überleben?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italienische Studie fand keinen signifikanten Überlebensunterschied zwischen Patienten mit mehreren primären Melanomen und denen mit einem einzelnen Melanom.</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werteten die Aufzeichnungen von 10.066 Melanompatienten aus, die von 1978 bis 2021 in einem einzigen italienischen Krebszentrum behandelt wurden. Sie verglichen 944 Patienten mit MPM mit 9.122 mit SPM. Die Studie untersuchte Risikofaktoren wie Alter, Geschlecht und Tumormerkmale und verfolgte die Todesfälle im Laufe der Zeit.
ℹ️Dies war eine Beobachtungsstudie am Menschen. Das Evidenzniveau ist moderat: es zeigt Zusammenhänge, keinen Beweis für eine Ursache.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Männer hatten ein 29 % höheres Risiko, ein MPM zu entwickeln, als Frauen.
  ✅ Das Alter war nicht mit dem MPM-Risiko verbunden.
  ✅ Patienten mit dickeren Tumoren (Breslow &gt;1 mm) hatten ein etwa 50 % geringeres Risiko für MPM.
  ✅ Das Vorhandensein von Mitosen oder Ulzerationen im ersten Tumor senkte das MPM-Risiko ebenfalls um etwa 45 % bzw. 75 %.
  ✅ Es gab keinen signifikanten Unterschied im Gesamtsterberisiko zwischen MPM- und SPM-Patienten (Hazard Ratio 0,85, 95 %-KI 0,67–1,06).
  ✅ Auch das melanomspezifische Sterberisiko zeigte keinen signifikanten Unterschied (Hazard Ratio 0,93, 95 %-KI 0,71–1,22).</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untersuchte, ob sich das Überleben zwischen MPM- und SPM-Patienten unterscheidet. Sie behauptet nicht, dass mehrere Melanome in Bezug auf die allgemeine Gesundheit sicherer oder riskanter sind.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beweist nicht, dass MPM zu unterschiedlichen Überlebensergebnissen führt.
  Sie hat keine Präventions- oder Behandlungsstrategien getestet.
  Sie hat keine Personen außerhalb dieser italienischen Krankenhauspopulation einbezogen.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Beobachtungsstudie mit möglichen Störfaktoren. Vertrauensstufe: Moderat.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Einzelzentrumsstudie in Italien ist möglicherweise nicht auf andere Regionen übertragbar.
  Das retrospektive Design kann nicht gemessene Faktoren übersehen.
  Der lange Studienzeitraum (1978–2021) kann Veränderungen in Diagnose und Behandlung beinhalten.
⚠️Diese Studie ist nicht endgültig. Die hier gefundenen Zusammenhänge müssen in anderen Bevölkerungsgruppen bestätigt werden.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Gelten diese Ergebnisse auch für andere Bevölkerungsgruppen oder Länder?
  Was erklärt das geringere MPM-Risiko bei dickeren Tumoren?
  Könnten unterschiedliche Nachsorgepläne die Ergebnisse verbessern?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Wenn Sie ein Melanom hatten, sind regelmäßige Hautkontrollen wichtig – diese Studie unterstützt das.
  ✅ Besprechen Sie Ihre persönlichen Risikofaktoren wie Geschlecht und Tumormerkmale mit Ihrem Hautarzt.
  ✅ Gehen Sie nicht davon aus, dass mehrere Melanome Ihre Überlebensaussichten ändern – basierend auf dieser einen Studie.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Studie fand keinen signifikanten Überlebensunterschied zwischen Menschen mit einem oder mehreren Melanomen, ändert jedoch nicht die Standard-Nachsorgeempfehlungen.
Diese Zusammenfassung dient nur der allgemeinen Information und ist kein medizinischer Rat. Sprechen Sie mit einem qualifizierten Fachmann, bevor Sie etwas an Ihrer Gesundheit 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Potential risk factors, clinicopathological features and determinants of survival for multiple primary melanoma patients compared to single primary melanoma: a large single-center Italian study.. Melanoma research. 2023 PubMed</a:t>
            </a:r>
          </a:p>
        </p:txBody>
      </p:sp>
    </p:spTree>
  </p:cSld>
  <p:clrMapOvr>
    <a:masterClrMapping xmlns:a="http://schemas.openxmlformats.org/drawingml/2006/main"/>
  </p:clrMapOvr>
</p:sld>
</file>