
<file path=[Content_Types].xml><?xml version="1.0" encoding="utf-8"?>
<Types xmlns="http://schemas.openxmlformats.org/package/2006/content-types">
  <Default Extension="xml" ContentType="application/vnd.openxmlformats-officedocument.presentationml.presentation.main+xml"/>
  <Default Extension="rels" ContentType="application/vnd.openxmlformats-package.relationship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Masters/theme/theme1.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Types>
</file>

<file path=_rels/.rels>&#65279;<?xml version="1.0" encoding="utf-8"?><Relationships xmlns="http://schemas.openxmlformats.org/package/2006/relationships"><Relationship Type="http://schemas.openxmlformats.org/officeDocument/2006/relationships/officeDocument" Target="/ppt/presentation.xml" Id="Rc3728d5853f64401" /></Relationships>
</file>

<file path=ppt/presentation.xml><?xml version="1.0" encoding="utf-8"?>
<p:presentation xmlns:p="http://schemas.openxmlformats.org/presentationml/2006/main">
  <p:sldMasterIdLst>
    <p:sldMasterId xmlns:r="http://schemas.openxmlformats.org/officeDocument/2006/relationships" id="2147483648" r:id="rId1"/>
  </p:sldMasterIdLst>
  <p:sldIdLst>
    <p:sldId xmlns:r="http://schemas.openxmlformats.org/officeDocument/2006/relationships" id="256" r:id="R2896b30274a14457"/>
    <p:sldId xmlns:r="http://schemas.openxmlformats.org/officeDocument/2006/relationships" id="257" r:id="R74737a7dfe904923"/>
    <p:sldId xmlns:r="http://schemas.openxmlformats.org/officeDocument/2006/relationships" id="258" r:id="R44d8c3eae5c64ff1"/>
    <p:sldId xmlns:r="http://schemas.openxmlformats.org/officeDocument/2006/relationships" id="259" r:id="R44c378099a094de3"/>
    <p:sldId xmlns:r="http://schemas.openxmlformats.org/officeDocument/2006/relationships" id="260" r:id="Rde8da445ff284eb3"/>
    <p:sldId xmlns:r="http://schemas.openxmlformats.org/officeDocument/2006/relationships" id="261" r:id="R6e6dec6114bc4b43"/>
    <p:sldId xmlns:r="http://schemas.openxmlformats.org/officeDocument/2006/relationships" id="262" r:id="R85f1b1f58723499f"/>
    <p:sldId xmlns:r="http://schemas.openxmlformats.org/officeDocument/2006/relationships" id="263" r:id="R7948bc8385bd4356"/>
    <p:sldId xmlns:r="http://schemas.openxmlformats.org/officeDocument/2006/relationships" id="264" r:id="Rba4344ea3c9349cc"/>
    <p:sldId xmlns:r="http://schemas.openxmlformats.org/officeDocument/2006/relationships" id="265" r:id="Rb50cdd0bb74a4d69"/>
    <p:sldId xmlns:r="http://schemas.openxmlformats.org/officeDocument/2006/relationships" id="266" r:id="Rd62736a85dd84e60"/>
  </p:sldIdLst>
  <p:sldSz cx="12192000" cy="6858000" type="screen16x9"/>
  <p:notesSz cx="6858000" cy="9144000"/>
</p:presentation>
</file>

<file path=ppt/_rels/presentation.xml.rels>&#65279;<?xml version="1.0" encoding="utf-8"?><Relationships xmlns="http://schemas.openxmlformats.org/package/2006/relationships"><Relationship Type="http://schemas.openxmlformats.org/officeDocument/2006/relationships/slideMaster" Target="/ppt/slideMasters/slideMaster1.xml" Id="rId1" /><Relationship Type="http://schemas.openxmlformats.org/officeDocument/2006/relationships/slide" Target="/ppt/slides/slide1.xml" Id="R2896b30274a14457" /><Relationship Type="http://schemas.openxmlformats.org/officeDocument/2006/relationships/slide" Target="/ppt/slides/slide2.xml" Id="R74737a7dfe904923" /><Relationship Type="http://schemas.openxmlformats.org/officeDocument/2006/relationships/slide" Target="/ppt/slides/slide3.xml" Id="R44d8c3eae5c64ff1" /><Relationship Type="http://schemas.openxmlformats.org/officeDocument/2006/relationships/slide" Target="/ppt/slides/slide4.xml" Id="R44c378099a094de3" /><Relationship Type="http://schemas.openxmlformats.org/officeDocument/2006/relationships/slide" Target="/ppt/slides/slide5.xml" Id="Rde8da445ff284eb3" /><Relationship Type="http://schemas.openxmlformats.org/officeDocument/2006/relationships/slide" Target="/ppt/slides/slide6.xml" Id="R6e6dec6114bc4b43" /><Relationship Type="http://schemas.openxmlformats.org/officeDocument/2006/relationships/slide" Target="/ppt/slides/slide7.xml" Id="R85f1b1f58723499f" /><Relationship Type="http://schemas.openxmlformats.org/officeDocument/2006/relationships/slide" Target="/ppt/slides/slide8.xml" Id="R7948bc8385bd4356" /><Relationship Type="http://schemas.openxmlformats.org/officeDocument/2006/relationships/slide" Target="/ppt/slides/slide9.xml" Id="Rba4344ea3c9349cc" /><Relationship Type="http://schemas.openxmlformats.org/officeDocument/2006/relationships/slide" Target="/ppt/slides/slide10.xml" Id="Rb50cdd0bb74a4d69" /><Relationship Type="http://schemas.openxmlformats.org/officeDocument/2006/relationships/slide" Target="/ppt/slides/slide11.xml" Id="Rd62736a85dd84e60" /></Relationships>
</file>

<file path=ppt/slideLayouts/slideLayout1.xml><?xml version="1.0" encoding="utf-8"?>
<p:sldLayout xmlns:p="http://schemas.openxmlformats.org/presentationml/2006/main" type="blank" preserve="1">
  <p:cSld>
    <p:spTree>
      <p:nvGrpSpPr>
        <p:cNvPr id="1" name=""/>
        <p:cNvGrpSpPr/>
        <p:nvPr/>
      </p:nvGrpSpPr>
      <p:grpSpPr>
        <a:xfrm xmlns:a="http://schemas.openxmlformats.org/drawingml/2006/main"/>
      </p:grpSpPr>
    </p:spTree>
  </p:cSld>
  <p:clrMapOvr>
    <a:masterClrMapping xmlns:a="http://schemas.openxmlformats.org/drawingml/2006/main"/>
  </p:clrMapOvr>
</p:sldLayout>
</file>

<file path=ppt/slideMasters/_rels/slideMaster1.xml.rels>&#65279;<?xml version="1.0" encoding="utf-8"?><Relationships xmlns="http://schemas.openxmlformats.org/package/2006/relationships"><Relationship Type="http://schemas.openxmlformats.org/officeDocument/2006/relationships/slideLayout" Target="/ppt/slideLayouts/slideLayout1.xml" Id="rId1" /><Relationship Type="http://schemas.openxmlformats.org/officeDocument/2006/relationships/theme" Target="/ppt/slideMasters/theme/theme1.xml" Id="rId2"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Id1"/>
  </p:sldLayoutIdLst>
  <p:txStyles>
    <p:titleStyle/>
    <p:bodyStyle/>
    <p:otherStyle/>
  </p:txStyles>
</p:sldMaster>
</file>

<file path=ppt/slideMasters/theme/theme1.xml><?xml version="1.0" encoding="utf-8"?>
<a:theme xmlns:a="http://schemas.openxmlformats.org/drawingml/2006/main" name="GabGregori Theme">
  <a:themeElements>
    <a:clrScheme name="GabGregori">
      <a:dk1>
        <a:srgbClr val="143259"/>
      </a:dk1>
      <a:lt1>
        <a:srgbClr val="FFFFFF"/>
      </a:lt1>
      <a:dk2>
        <a:srgbClr val="2C3E50"/>
      </a:dk2>
      <a:lt2>
        <a:srgbClr val="F2F7FB"/>
      </a:lt2>
      <a:accent1>
        <a:srgbClr val="3071F2"/>
      </a:accent1>
      <a:accent2>
        <a:srgbClr val="89C2D9"/>
      </a:accent2>
      <a:accent3>
        <a:srgbClr val="CAF2C9"/>
      </a:accent3>
      <a:accent4>
        <a:srgbClr val="418EF2"/>
      </a:accent4>
      <a:accent5>
        <a:srgbClr val="5A6A7E"/>
      </a:accent5>
      <a:accent6>
        <a:srgbClr val="E8EDF5"/>
      </a:accent6>
      <a:hlink>
        <a:srgbClr val="3071F2"/>
      </a:hlink>
      <a:folHlink>
        <a:srgbClr val="418EF2"/>
      </a:folHlink>
    </a:clrScheme>
    <a:fontScheme name="Office">
      <a:majorFont>
        <a:latin typeface="Calibri"/>
        <a:ea typeface=""/>
        <a:cs typeface=""/>
      </a:majorFont>
      <a:minorFont>
        <a:latin typeface="Calibri"/>
        <a:ea typeface=""/>
        <a:cs typeface=""/>
      </a:minorFont>
    </a:fontScheme>
    <a:fmtScheme name="Office">
      <a:fillStyleLst>
        <a:solidFill>
          <a:schemeClr val="phClr"/>
        </a:solidFill>
        <a:gradFill>
          <a:gsLst/>
        </a:gradFill>
        <a:gradFill>
          <a:gsLst/>
        </a:gradFill>
      </a:fillStyleLst>
      <a:lnStyleLst>
        <a:ln w="6350">
          <a:solidFill>
            <a:schemeClr val="phClr"/>
          </a:solidFill>
        </a:ln>
        <a:ln w="12700">
          <a:solidFill>
            <a:schemeClr val="phClr"/>
          </a:solidFill>
        </a:ln>
        <a:ln w="19050">
          <a:solidFill>
            <a:schemeClr val="phClr"/>
          </a:solidFill>
        </a:ln>
      </a:lnStyleLst>
      <a:effectStyleLst>
        <a:effectStyle>
          <a:effectLst/>
        </a:effectStyle>
        <a:effectStyle>
          <a:effectLst/>
        </a:effectStyle>
        <a:effectStyle>
          <a:effectLst/>
        </a:effectStyle>
      </a:effectStyleLst>
      <a:bgFillStyleLst>
        <a:solidFill>
          <a:schemeClr val="phClr"/>
        </a:solidFill>
        <a:solidFill>
          <a:schemeClr val="phClr"/>
        </a:solidFill>
        <a:gradFill>
          <a:gsLst/>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9.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0.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1.xml.rels>&#65279;<?xml version="1.0" encoding="utf-8"?><Relationships xmlns="http://schemas.openxmlformats.org/package/2006/relationships"><Relationship Type="http://schemas.openxmlformats.org/officeDocument/2006/relationships/slideLayout" Target="/ppt/slideLayouts/slideLayout1.xml" Id="rId1" /></Relationships>
</file>

<file path=ppt/slides/slide1.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143259"/>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title"/>
          <p:cNvSpPr txBox="1"/>
          <p:nvPr/>
        </p:nvSpPr>
        <p:spPr>
          <a:xfrm xmlns:a="http://schemas.openxmlformats.org/drawingml/2006/main">
            <a:off x="686000" y="1600000"/>
            <a:ext cx="10820000" cy="2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4000" b="1" dirty="0">
                <a:solidFill>
                  <a:srgbClr val="FFFFFF"/>
                </a:solidFill>
                <a:latin typeface="+mj-lt"/>
              </a:rPr>
              <a:t>How Environment Shapes Children's Word Meanings</a:t>
            </a:r>
          </a:p>
        </p:txBody>
      </p:sp>
      <p:sp>
        <p:nvSpPr>
          <p:cNvPr id="4" name="line"/>
          <p:cNvSpPr/>
          <p:nvPr/>
        </p:nvSpPr>
        <p:spPr>
          <a:xfrm xmlns:a="http://schemas.openxmlformats.org/drawingml/2006/main">
            <a:off x="686000" y="3700000"/>
            <a:ext cx="2743200" cy="3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5" name="sub"/>
          <p:cNvSpPr txBox="1"/>
          <p:nvPr/>
        </p:nvSpPr>
        <p:spPr>
          <a:xfrm xmlns:a="http://schemas.openxmlformats.org/drawingml/2006/main">
            <a:off x="686000" y="3900000"/>
            <a:ext cx="10820000" cy="1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89C2D9"/>
                </a:solidFill>
                <a:latin typeface="+mj-lt"/>
              </a:rPr>
              <a:t>Preschoolers used context-related verbs to anticipate novel words, showing environment influences word meaning.</a:t>
            </a:r>
          </a:p>
        </p:txBody>
      </p:sp>
    </p:spTree>
  </p:cSld>
  <p:clrMapOvr>
    <a:masterClrMapping xmlns:a="http://schemas.openxmlformats.org/drawingml/2006/main"/>
  </p:clrMapOvr>
</p:sld>
</file>

<file path=ppt/slides/slide2.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What the study did</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Children heard made-up labels for novel objects shown in pictures of natural scenes, like a kitchen or outdoors. Later, they watched pairs of objects while hearing sentences with verbs like "eat" or "throw" that matched the scene. The study measured whether children looked at the correct object before hearing its name.</a:t>
            </a:r>
          </a:p>
        </p:txBody>
      </p:sp>
    </p:spTree>
  </p:cSld>
  <p:clrMapOvr>
    <a:masterClrMapping xmlns:a="http://schemas.openxmlformats.org/drawingml/2006/main"/>
  </p:clrMapOvr>
</p:sld>
</file>

<file path=ppt/slides/slide3.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What it found</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 Children looked at the correct object more often when the verb matched the scene where they first learned the word.
  ✅ This effect was stronger for context-related verbs ("eat", "throw") than for neutral verbs ("see", "find").
  ✅ The study did not report exact percentages or effect sizes.
  ✅ No adverse events were reported because this was an observational learning task.</a:t>
            </a:r>
          </a:p>
        </p:txBody>
      </p:sp>
    </p:spTree>
  </p:cSld>
  <p:clrMapOvr>
    <a:masterClrMapping xmlns:a="http://schemas.openxmlformats.org/drawingml/2006/main"/>
  </p:clrMapOvr>
</p:sld>
</file>

<file path=ppt/slides/slide4.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What it means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Children seem to store information about where they learn a word and use it later to guess what the word means. This suggests that everyday environments help shape how children understand new words, but the study measured only a brief laboratory test, not real-world language development.
ℹ️The study tested whether environmental context influences children's semantic representations of novel words. It does not make a broader claim about language learning in general or long-term vocabulary growth.</a:t>
            </a:r>
          </a:p>
        </p:txBody>
      </p:sp>
    </p:spTree>
  </p:cSld>
  <p:clrMapOvr>
    <a:masterClrMapping xmlns:a="http://schemas.openxmlformats.org/drawingml/2006/main"/>
  </p:clrMapOvr>
</p:sld>
</file>

<file path=ppt/slides/slide5.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What it does NOT show</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It does not prove that environment causes word meaning changes.
  It did not measure real-world language use or development.
  It only studied children aged 36–48 months.</a:t>
            </a:r>
          </a:p>
        </p:txBody>
      </p:sp>
    </p:spTree>
  </p:cSld>
  <p:clrMapOvr>
    <a:masterClrMapping xmlns:a="http://schemas.openxmlformats.org/drawingml/2006/main"/>
  </p:clrMapOvr>
</p:sld>
</file>

<file path=ppt/slides/slide6.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Evidence level</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An observational study in people.</a:t>
            </a:r>
          </a:p>
        </p:txBody>
      </p:sp>
    </p:spTree>
  </p:cSld>
  <p:clrMapOvr>
    <a:masterClrMapping xmlns:a="http://schemas.openxmlformats.org/drawingml/2006/main"/>
  </p:clrMapOvr>
</p:sld>
</file>

<file path=ppt/slides/slide7.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Confidence indicator</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Confidence: Low to moderate — one observational study with a small sample.
Trust tier: Moderate. This is an observational human study showing an association, not proof of cause. The results are suggestive but not definitive.</a:t>
            </a:r>
          </a:p>
        </p:txBody>
      </p:sp>
    </p:spTree>
  </p:cSld>
  <p:clrMapOvr>
    <a:masterClrMapping xmlns:a="http://schemas.openxmlformats.org/drawingml/2006/main"/>
  </p:clrMapOvr>
</p:sld>
</file>

<file path=ppt/slides/slide8.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Limitations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 Small sample size (46 children).
  ✅ Only one age group tested.
  ✅ Artificial laboratory setting, not natural learning.</a:t>
            </a:r>
          </a:p>
        </p:txBody>
      </p:sp>
    </p:spTree>
  </p:cSld>
  <p:clrMapOvr>
    <a:masterClrMapping xmlns:a="http://schemas.openxmlformats.org/drawingml/2006/main"/>
  </p:clrMapOvr>
</p:sld>
</file>

<file path=ppt/slides/slide9.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Open questions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Does this effect last beyond the immediate test?
  Would results differ with older children or adults?
  How does this relate to real-world vocabulary growth?</a:t>
            </a:r>
          </a:p>
        </p:txBody>
      </p:sp>
    </p:spTree>
  </p:cSld>
  <p:clrMapOvr>
    <a:masterClrMapping xmlns:a="http://schemas.openxmlformats.org/drawingml/2006/main"/>
  </p:clrMapOvr>
</p:sld>
</file>

<file path=ppt/slides/slide10.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Your action plan</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 Understand that children's word learning may be influenced by context.
  ✅ Consider providing varied environments when introducing new words.
  ✅ Do not assume this study changes how you should teach vocabulary.
  ✅ Discuss any concerns about language development with a professional.
💡This study suggests preschoolers use environmental context to infer word meanings, but it does not prove a causal effect on language development.
This summary is for general information only and is not medical advice. Talk to a qualified professional before changing anything about your health.</a:t>
            </a:r>
          </a:p>
        </p:txBody>
      </p:sp>
    </p:spTree>
  </p:cSld>
  <p:clrMapOvr>
    <a:masterClrMapping xmlns:a="http://schemas.openxmlformats.org/drawingml/2006/main"/>
  </p:clrMapOvr>
</p:sld>
</file>

<file path=ppt/slides/slide11.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Source</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Environmental context scaffolds children's semantic representation of novel words.. Cognition. 2025 PubMed</a:t>
            </a:r>
          </a:p>
        </p:txBody>
      </p:sp>
    </p:spTree>
  </p:cSld>
  <p:clrMapOvr>
    <a:masterClrMapping xmlns:a="http://schemas.openxmlformats.org/drawingml/2006/main"/>
  </p:clrMapOvr>
</p:sld>
</file>