
<file path=[Content_Types].xml><?xml version="1.0" encoding="utf-8"?>
<Types xmlns="http://schemas.openxmlformats.org/package/2006/content-types">
  <Default Extension="xml" ContentType="application/vnd.openxmlformats-officedocument.presentationml.presentation.main+xml"/>
  <Default Extension="rels" ContentType="application/vnd.openxmlformats-package.relationships+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Masters/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Types>
</file>

<file path=_rels/.rels>&#65279;<?xml version="1.0" encoding="utf-8"?><Relationships xmlns="http://schemas.openxmlformats.org/package/2006/relationships"><Relationship Type="http://schemas.openxmlformats.org/officeDocument/2006/relationships/officeDocument" Target="/ppt/presentation.xml" Id="R41a83b78971147f5" /></Relationships>
</file>

<file path=ppt/presentation.xml><?xml version="1.0" encoding="utf-8"?>
<p:presentation xmlns:p="http://schemas.openxmlformats.org/presentationml/2006/main">
  <p:sldMasterIdLst>
    <p:sldMasterId xmlns:r="http://schemas.openxmlformats.org/officeDocument/2006/relationships" id="2147483648" r:id="rId1"/>
  </p:sldMasterIdLst>
  <p:sldIdLst>
    <p:sldId xmlns:r="http://schemas.openxmlformats.org/officeDocument/2006/relationships" id="256" r:id="R50336723b97243d3"/>
    <p:sldId xmlns:r="http://schemas.openxmlformats.org/officeDocument/2006/relationships" id="257" r:id="Re10afbfe40a54a2a"/>
    <p:sldId xmlns:r="http://schemas.openxmlformats.org/officeDocument/2006/relationships" id="258" r:id="R433ad845c253488d"/>
    <p:sldId xmlns:r="http://schemas.openxmlformats.org/officeDocument/2006/relationships" id="259" r:id="Rba5f907466f94a0a"/>
    <p:sldId xmlns:r="http://schemas.openxmlformats.org/officeDocument/2006/relationships" id="260" r:id="Ra9549cc14abd4e76"/>
    <p:sldId xmlns:r="http://schemas.openxmlformats.org/officeDocument/2006/relationships" id="261" r:id="Rf6a144e9ae4847a1"/>
  </p:sldIdLst>
  <p:sldSz cx="12192000" cy="6858000" type="screen16x9"/>
  <p:notesSz cx="6858000" cy="9144000"/>
</p:presentation>
</file>

<file path=ppt/_rels/presentation.xml.rels>&#65279;<?xml version="1.0" encoding="utf-8"?><Relationships xmlns="http://schemas.openxmlformats.org/package/2006/relationships"><Relationship Type="http://schemas.openxmlformats.org/officeDocument/2006/relationships/slideMaster" Target="/ppt/slideMasters/slideMaster1.xml" Id="rId1" /><Relationship Type="http://schemas.openxmlformats.org/officeDocument/2006/relationships/slide" Target="/ppt/slides/slide1.xml" Id="R50336723b97243d3" /><Relationship Type="http://schemas.openxmlformats.org/officeDocument/2006/relationships/slide" Target="/ppt/slides/slide2.xml" Id="Re10afbfe40a54a2a" /><Relationship Type="http://schemas.openxmlformats.org/officeDocument/2006/relationships/slide" Target="/ppt/slides/slide3.xml" Id="R433ad845c253488d" /><Relationship Type="http://schemas.openxmlformats.org/officeDocument/2006/relationships/slide" Target="/ppt/slides/slide4.xml" Id="Rba5f907466f94a0a" /><Relationship Type="http://schemas.openxmlformats.org/officeDocument/2006/relationships/slide" Target="/ppt/slides/slide5.xml" Id="Ra9549cc14abd4e76" /><Relationship Type="http://schemas.openxmlformats.org/officeDocument/2006/relationships/slide" Target="/ppt/slides/slide6.xml" Id="Rf6a144e9ae4847a1" /></Relationships>
</file>

<file path=ppt/slideLayouts/slideLayout1.xml><?xml version="1.0" encoding="utf-8"?>
<p:sldLayout xmlns:p="http://schemas.openxmlformats.org/presentationml/2006/main" type="blank" preserve="1">
  <p:cSld>
    <p:spTree>
      <p:nvGrpSpPr>
        <p:cNvPr id="1" name=""/>
        <p:cNvGrpSpPr/>
        <p:nvPr/>
      </p:nvGrpSpPr>
      <p:grpSpPr>
        <a:xfrm xmlns:a="http://schemas.openxmlformats.org/drawingml/2006/main"/>
      </p:grpSpPr>
    </p:spTree>
  </p:cSld>
  <p:clrMapOvr>
    <a:masterClrMapping xmlns:a="http://schemas.openxmlformats.org/drawingml/2006/main"/>
  </p:clrMapOvr>
</p:sldLayout>
</file>

<file path=ppt/slideMasters/_rels/slideMaster1.xml.rels>&#65279;<?xml version="1.0" encoding="utf-8"?><Relationships xmlns="http://schemas.openxmlformats.org/package/2006/relationships"><Relationship Type="http://schemas.openxmlformats.org/officeDocument/2006/relationships/slideLayout" Target="/ppt/slideLayouts/slideLayout1.xml" Id="rId1" /><Relationship Type="http://schemas.openxmlformats.org/officeDocument/2006/relationships/theme" Target="/ppt/slideMasters/theme/theme1.xml" Id="rId2" /></Relationships>
</file>

<file path=ppt/slideMasters/slideMaster1.xml><?xml version="1.0" encoding="utf-8"?>
<p:sldMaster xmlns:p="http://schemas.openxmlformats.org/presentationml/2006/main">
  <p:cSld>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Id1"/>
  </p:sldLayoutIdLst>
  <p:txStyles>
    <p:titleStyle/>
    <p:bodyStyle/>
    <p:otherStyle/>
  </p:txStyles>
</p:sldMaster>
</file>

<file path=ppt/slideMasters/theme/theme1.xml><?xml version="1.0" encoding="utf-8"?>
<a:theme xmlns:a="http://schemas.openxmlformats.org/drawingml/2006/main" name="GabGregori Theme">
  <a:themeElements>
    <a:clrScheme name="GabGregori">
      <a:dk1>
        <a:srgbClr val="143259"/>
      </a:dk1>
      <a:lt1>
        <a:srgbClr val="FFFFFF"/>
      </a:lt1>
      <a:dk2>
        <a:srgbClr val="2C3E50"/>
      </a:dk2>
      <a:lt2>
        <a:srgbClr val="F2F7FB"/>
      </a:lt2>
      <a:accent1>
        <a:srgbClr val="3071F2"/>
      </a:accent1>
      <a:accent2>
        <a:srgbClr val="89C2D9"/>
      </a:accent2>
      <a:accent3>
        <a:srgbClr val="CAF2C9"/>
      </a:accent3>
      <a:accent4>
        <a:srgbClr val="418EF2"/>
      </a:accent4>
      <a:accent5>
        <a:srgbClr val="5A6A7E"/>
      </a:accent5>
      <a:accent6>
        <a:srgbClr val="E8EDF5"/>
      </a:accent6>
      <a:hlink>
        <a:srgbClr val="3071F2"/>
      </a:hlink>
      <a:folHlink>
        <a:srgbClr val="418EF2"/>
      </a:folHlink>
    </a:clrScheme>
    <a:fontScheme name="Office">
      <a:majorFont>
        <a:latin typeface="Calibri"/>
        <a:ea typeface=""/>
        <a:cs typeface=""/>
      </a:majorFont>
      <a:minorFont>
        <a:latin typeface="Calibri"/>
        <a:ea typeface=""/>
        <a:cs typeface=""/>
      </a:minorFont>
    </a:fontScheme>
    <a:fmtScheme name="Office">
      <a:fillStyleLst>
        <a:solidFill>
          <a:schemeClr val="phClr"/>
        </a:solidFill>
        <a:gradFill>
          <a:gsLst/>
        </a:gradFill>
        <a:gradFill>
          <a:gsLst/>
        </a:gra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gradFill>
          <a:gsLst/>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Id1" /></Relationships>
</file>

<file path=ppt/slides/slide1.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143259"/>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title"/>
          <p:cNvSpPr txBox="1"/>
          <p:nvPr/>
        </p:nvSpPr>
        <p:spPr>
          <a:xfrm xmlns:a="http://schemas.openxmlformats.org/drawingml/2006/main">
            <a:off x="686000" y="1600000"/>
            <a:ext cx="10820000" cy="2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4000" b="1" dirty="0">
                <a:solidFill>
                  <a:srgbClr val="FFFFFF"/>
                </a:solidFill>
                <a:latin typeface="+mj-lt"/>
              </a:rPr>
              <a:t>Klassifizierung der Rupfempfindlichkeit von Kupplungsbelägen: Simulation plus Fahrzeugvalidierung</a:t>
            </a:r>
          </a:p>
        </p:txBody>
      </p:sp>
      <p:sp>
        <p:nvSpPr>
          <p:cNvPr id="4" name="line"/>
          <p:cNvSpPr/>
          <p:nvPr/>
        </p:nvSpPr>
        <p:spPr>
          <a:xfrm xmlns:a="http://schemas.openxmlformats.org/drawingml/2006/main">
            <a:off x="686000" y="3700000"/>
            <a:ext cx="2743200" cy="3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5" name="sub"/>
          <p:cNvSpPr txBox="1"/>
          <p:nvPr/>
        </p:nvSpPr>
        <p:spPr>
          <a:xfrm xmlns:a="http://schemas.openxmlformats.org/drawingml/2006/main">
            <a:off x="686000" y="3900000"/>
            <a:ext cx="10820000" cy="1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89C2D9"/>
                </a:solidFill>
                <a:latin typeface="+mj-lt"/>
              </a:rPr>
              <a:t>Eine zweiteilige Methodik zur Charakterisierung der Rupfempfindlichkeit von Belägen: numerische Simulation des Rupfprüfstands zur Zeitersparnis, validiert durch einen experimentellen Rupftest in einem Personenkraftwagen.</a:t>
            </a:r>
          </a:p>
        </p:txBody>
      </p:sp>
    </p:spTree>
  </p:cSld>
  <p:clrMapOvr>
    <a:masterClrMapping xmlns:a="http://schemas.openxmlformats.org/drawingml/2006/main"/>
  </p:clrMapOvr>
</p:sld>
</file>

<file path=ppt/slides/slide2.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Das Problem</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Einen Prüfstandstest zu haben ist nicht dasselbe wie eine Methodik zu haben. Um Beläge nach ihrer Ruckelempfindlichkeit zu klassifizieren, muss man wissen, was der Prüfstandstest vorhersagt, wie zuverlässig diese Vorhersage ist und wie sie sich auf das abbilden lässt, was ein Fahrer in einem Auto erlebt.</a:t>
            </a:r>
          </a:p>
        </p:txBody>
      </p:sp>
    </p:spTree>
  </p:cSld>
  <p:clrMapOvr>
    <a:masterClrMapping xmlns:a="http://schemas.openxmlformats.org/drawingml/2006/main"/>
  </p:clrMapOvr>
</p:sld>
</file>

<file path=ppt/slides/slide3.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Der Ansatz</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Die Studie wurde in zwei Teile gegliedert. Im ersten wurde eine Alternative entwickelt, indem eine numerische Simulation des Ruckel-Prüfstandstests durchgeführt wurde, wobei drei verschiedene Belagmaterialien als Grundlage dienten. Den Prüfstand zu simulieren statt ihn zu betreiben, spart die Testzeit.Im zweiten Teil wurde ein experimenteller Ruckeltest in einem Personenkraftwagen durchgeführt. Dieser diente zwei Zwecken gleichzeitig: die Effizienz der numerischen Simulation zu validieren und die Ruckelempfindlichkeit derselben drei Materialien unabhängig zu klassifizieren.</a:t>
            </a:r>
          </a:p>
        </p:txBody>
      </p:sp>
    </p:spTree>
  </p:cSld>
  <p:clrMapOvr>
    <a:masterClrMapping xmlns:a="http://schemas.openxmlformats.org/drawingml/2006/main"/>
  </p:clrMapOvr>
</p:sld>
</file>

<file path=ppt/slides/slide4.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Was dabei herauskam</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Die Paarung ist der springende Punkt. Der Fahrzeugtest ist nicht bloß eine Demonstration – er ist die Referenz, die einem sagt, ob der Simulation zu trauen ist, und die Simulation ist es, die die Klassifizierung günstig genug macht, um sie breit anzuwenden, sobald das Vertrauen hergestellt ist.</a:t>
            </a:r>
          </a:p>
        </p:txBody>
      </p:sp>
    </p:spTree>
  </p:cSld>
  <p:clrMapOvr>
    <a:masterClrMapping xmlns:a="http://schemas.openxmlformats.org/drawingml/2006/main"/>
  </p:clrMapOvr>
</p:sld>
</file>

<file path=ppt/slides/slide5.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Warum es wichtig ist</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Diese Methodik steht vor der späteren verkleinerten Prüfstandsarbeit. Sie etabliert die Validierungsdisziplin, auf die die nachfolgenden Arbeiten angewiesen sind: Eine Labormethode verdient erst dann das Recht, einen Fahrzeugtest zu ersetzen, nachdem der Fahrzeugtest sie bestätigt hat.</a:t>
            </a:r>
          </a:p>
        </p:txBody>
      </p:sp>
    </p:spTree>
  </p:cSld>
  <p:clrMapOvr>
    <a:masterClrMapping xmlns:a="http://schemas.openxmlformats.org/drawingml/2006/main"/>
  </p:clrMapOvr>
</p:sld>
</file>

<file path=ppt/slides/slide6.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Vollständige Veröffentlichung</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Gregori, I. R. S. – Methodology to Determine the Clutch Facing Sensitivity Regarding Judder in the Vehicle. SAE Technical Papers, Oktober 2010. Volltext verfügbar.Die vollständige Veröffentlichung auf ResearchGate lesen</a:t>
            </a:r>
          </a:p>
        </p:txBody>
      </p:sp>
    </p:spTree>
  </p:cSld>
  <p:clrMapOvr>
    <a:masterClrMapping xmlns:a="http://schemas.openxmlformats.org/drawingml/2006/main"/>
  </p:clrMapOvr>
</p:sld>
</file>