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8836d540617b442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232fbb304934e5b"/>
    <p:sldId xmlns:r="http://schemas.openxmlformats.org/officeDocument/2006/relationships" id="257" r:id="R217c261ae23149b4"/>
    <p:sldId xmlns:r="http://schemas.openxmlformats.org/officeDocument/2006/relationships" id="258" r:id="R088cd2123881468b"/>
    <p:sldId xmlns:r="http://schemas.openxmlformats.org/officeDocument/2006/relationships" id="259" r:id="Rb0a389709456424c"/>
    <p:sldId xmlns:r="http://schemas.openxmlformats.org/officeDocument/2006/relationships" id="260" r:id="R81fab6baa9ad4d43"/>
    <p:sldId xmlns:r="http://schemas.openxmlformats.org/officeDocument/2006/relationships" id="261" r:id="Re7f84c7720ab4761"/>
    <p:sldId xmlns:r="http://schemas.openxmlformats.org/officeDocument/2006/relationships" id="262" r:id="R4b1f45f546c246a5"/>
    <p:sldId xmlns:r="http://schemas.openxmlformats.org/officeDocument/2006/relationships" id="263" r:id="R5140230406bd4c0e"/>
    <p:sldId xmlns:r="http://schemas.openxmlformats.org/officeDocument/2006/relationships" id="264" r:id="Re23d34cb53e34890"/>
    <p:sldId xmlns:r="http://schemas.openxmlformats.org/officeDocument/2006/relationships" id="265" r:id="R4f13ac85bc654de6"/>
    <p:sldId xmlns:r="http://schemas.openxmlformats.org/officeDocument/2006/relationships" id="266" r:id="R27a01d5c16c145f1"/>
    <p:sldId xmlns:r="http://schemas.openxmlformats.org/officeDocument/2006/relationships" id="267" r:id="R159e1ffd829e4ddf"/>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232fbb304934e5b" /><Relationship Type="http://schemas.openxmlformats.org/officeDocument/2006/relationships/slide" Target="/ppt/slides/slide2.xml" Id="R217c261ae23149b4" /><Relationship Type="http://schemas.openxmlformats.org/officeDocument/2006/relationships/slide" Target="/ppt/slides/slide3.xml" Id="R088cd2123881468b" /><Relationship Type="http://schemas.openxmlformats.org/officeDocument/2006/relationships/slide" Target="/ppt/slides/slide4.xml" Id="Rb0a389709456424c" /><Relationship Type="http://schemas.openxmlformats.org/officeDocument/2006/relationships/slide" Target="/ppt/slides/slide5.xml" Id="R81fab6baa9ad4d43" /><Relationship Type="http://schemas.openxmlformats.org/officeDocument/2006/relationships/slide" Target="/ppt/slides/slide6.xml" Id="Re7f84c7720ab4761" /><Relationship Type="http://schemas.openxmlformats.org/officeDocument/2006/relationships/slide" Target="/ppt/slides/slide7.xml" Id="R4b1f45f546c246a5" /><Relationship Type="http://schemas.openxmlformats.org/officeDocument/2006/relationships/slide" Target="/ppt/slides/slide8.xml" Id="R5140230406bd4c0e" /><Relationship Type="http://schemas.openxmlformats.org/officeDocument/2006/relationships/slide" Target="/ppt/slides/slide9.xml" Id="Re23d34cb53e34890" /><Relationship Type="http://schemas.openxmlformats.org/officeDocument/2006/relationships/slide" Target="/ppt/slides/slide10.xml" Id="R4f13ac85bc654de6" /><Relationship Type="http://schemas.openxmlformats.org/officeDocument/2006/relationships/slide" Target="/ppt/slides/slide11.xml" Id="R27a01d5c16c145f1" /><Relationship Type="http://schemas.openxmlformats.org/officeDocument/2006/relationships/slide" Target="/ppt/slides/slide12.xml" Id="R159e1ffd829e4ddf"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Male PAH Patients Show Increased Xist RNA in Lung Cells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An observational study found increased Xist RNA in lung cells of male PAH patients, linked to cell proliferation.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overview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study used lung tissue and endothelial cells from male PAH patients. Researchers compared cells with high Xist levels to those with low Xist levels. They measured Xist RNA, cell proliferation, and related molecular pathways.
ℹ️This is an observational study in human tissue samples — not a clinical trial or treatment test.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Key findings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Male PAH endothelial cells showed a 10.3-fold average increase in high Xist compared to low Xist.
✅ Higher Xist levels were significantly associated with greater cell proliferation.
✅ Xist upregulation decreased expression of Klf2, a protective gene, through interaction with EZH2.
✅ The EHITSN protein fragment triggered p38/Elk1/c-Fos signaling, linked to proliferation.
✅ Cell cycle proteins cyclin A1 and cyclin D2 were involved in the proliferative profile.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means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 male PAH patients, increased Xist RNA in lung cells is linked to cell growth and changes in gene regulation. This suggests a possible mechanism for the disease, but the study measured cell markers, not patient health outcomes like survival or symptoms.
The study measured Xist expression and cell behavior in lab samples. It did not test whether altering Xist improves PAH in patients.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does NOT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Does not prove Xist causes PAH in humans.
Does not show that lowering Xist helps patients.
Does not establish a treatment or prevention.
Does not measure long-term health outcomes.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Evidence level &amp; confidence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Confidence: Low to moderate — observational human study with association, not causation.
Trust tier: Moderate. This is an observational study showing associations in lab samples, not proof of cause. Results need confirmation in larger studies and in living patients.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Limitations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Small sample of male patients only.
Observational design cannot prove cause.
Lab cell studies may not reflect whole body.
No female comparison group included.</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Open questions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Does Xist increase cause PAH or result from it?
Would reducing Xist affect disease progression?
Do these findings apply to female patients?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Your action 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Understand that this is early-stage research, not a treatment guide.
✅ If you have PAH, follow your doctor's advice and current treatments.
✅ Discuss any new research with your healthcare provider.
✅ Do not attempt to alter Xist levels on your own.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Takeaway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study found increased Xist RNA in male PAH lung cells, but it does not prove a cause or suggest a treatment.
⚠️This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Dysregulation of the Long Noncoding RNA X-Inactive-Specific Transcript Expression in Male Patients with Pulmonary Arterial Hypertension.. The American journal of pathology. 2024 PubMed</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Silencing a Gene May Help Rejuvenate Aging Cells — Another study on gene regulation in human cells, exploring how silencing a gene can reverse aging.</a:t>
            </a:r>
          </a:p>
        </p:txBody>
      </p:sp>
    </p:spTree>
  </p:cSld>
  <p:clrMapOvr>
    <a:masterClrMapping xmlns:a="http://schemas.openxmlformats.org/drawingml/2006/main"/>
  </p:clrMapOvr>
</p:sld>
</file>