
<file path=[Content_Types].xml><?xml version="1.0" encoding="utf-8"?>
<Types xmlns="http://schemas.openxmlformats.org/package/2006/content-types">
  <Default Extension="xml" ContentType="application/vnd.openxmlformats-officedocument.presentationml.presentation.main+xml"/>
  <Default Extension="rels" ContentType="application/vnd.openxmlformats-package.relationships+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Masters/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Types>
</file>

<file path=_rels/.rels>&#65279;<?xml version="1.0" encoding="utf-8"?><Relationships xmlns="http://schemas.openxmlformats.org/package/2006/relationships"><Relationship Type="http://schemas.openxmlformats.org/officeDocument/2006/relationships/officeDocument" Target="/ppt/presentation.xml" Id="Rc2cfb014b7684172" /></Relationships>
</file>

<file path=ppt/presentation.xml><?xml version="1.0" encoding="utf-8"?>
<p:presentation xmlns:p="http://schemas.openxmlformats.org/presentationml/2006/main">
  <p:sldMasterIdLst>
    <p:sldMasterId xmlns:r="http://schemas.openxmlformats.org/officeDocument/2006/relationships" id="2147483648" r:id="rId1"/>
  </p:sldMasterIdLst>
  <p:sldIdLst>
    <p:sldId xmlns:r="http://schemas.openxmlformats.org/officeDocument/2006/relationships" id="256" r:id="Radf02577936248b3"/>
    <p:sldId xmlns:r="http://schemas.openxmlformats.org/officeDocument/2006/relationships" id="257" r:id="R36aea4bd27544c95"/>
    <p:sldId xmlns:r="http://schemas.openxmlformats.org/officeDocument/2006/relationships" id="258" r:id="Rded6e28a6c864d3b"/>
    <p:sldId xmlns:r="http://schemas.openxmlformats.org/officeDocument/2006/relationships" id="259" r:id="R8be66f9f8c9a4bdb"/>
    <p:sldId xmlns:r="http://schemas.openxmlformats.org/officeDocument/2006/relationships" id="260" r:id="R2e410bfbe3374e8c"/>
    <p:sldId xmlns:r="http://schemas.openxmlformats.org/officeDocument/2006/relationships" id="261" r:id="Rab9a72b656b1428a"/>
  </p:sldIdLst>
  <p:sldSz cx="12192000" cy="6858000" type="screen16x9"/>
  <p:notesSz cx="6858000" cy="9144000"/>
</p:presentation>
</file>

<file path=ppt/_rels/presentation.xml.rels>&#65279;<?xml version="1.0" encoding="utf-8"?><Relationships xmlns="http://schemas.openxmlformats.org/package/2006/relationships"><Relationship Type="http://schemas.openxmlformats.org/officeDocument/2006/relationships/slideMaster" Target="/ppt/slideMasters/slideMaster1.xml" Id="rId1" /><Relationship Type="http://schemas.openxmlformats.org/officeDocument/2006/relationships/slide" Target="/ppt/slides/slide1.xml" Id="Radf02577936248b3" /><Relationship Type="http://schemas.openxmlformats.org/officeDocument/2006/relationships/slide" Target="/ppt/slides/slide2.xml" Id="R36aea4bd27544c95" /><Relationship Type="http://schemas.openxmlformats.org/officeDocument/2006/relationships/slide" Target="/ppt/slides/slide3.xml" Id="Rded6e28a6c864d3b" /><Relationship Type="http://schemas.openxmlformats.org/officeDocument/2006/relationships/slide" Target="/ppt/slides/slide4.xml" Id="R8be66f9f8c9a4bdb" /><Relationship Type="http://schemas.openxmlformats.org/officeDocument/2006/relationships/slide" Target="/ppt/slides/slide5.xml" Id="R2e410bfbe3374e8c" /><Relationship Type="http://schemas.openxmlformats.org/officeDocument/2006/relationships/slide" Target="/ppt/slides/slide6.xml" Id="Rab9a72b656b1428a" /></Relationships>
</file>

<file path=ppt/slideLayouts/slideLayout1.xml><?xml version="1.0" encoding="utf-8"?>
<p:sldLayout xmlns:p="http://schemas.openxmlformats.org/presentationml/2006/main" type="blank" preserve="1">
  <p:cSld>
    <p:spTree>
      <p:nvGrpSpPr>
        <p:cNvPr id="1" name=""/>
        <p:cNvGrpSpPr/>
        <p:nvPr/>
      </p:nvGrpSpPr>
      <p:grpSpPr>
        <a:xfrm xmlns:a="http://schemas.openxmlformats.org/drawingml/2006/main"/>
      </p:grpSpPr>
    </p:spTree>
  </p:cSld>
  <p:clrMapOvr>
    <a:masterClrMapping xmlns:a="http://schemas.openxmlformats.org/drawingml/2006/main"/>
  </p:clrMapOvr>
</p:sldLayout>
</file>

<file path=ppt/slideMasters/_rels/slideMaster1.xml.rels>&#65279;<?xml version="1.0" encoding="utf-8"?><Relationships xmlns="http://schemas.openxmlformats.org/package/2006/relationships"><Relationship Type="http://schemas.openxmlformats.org/officeDocument/2006/relationships/slideLayout" Target="/ppt/slideLayouts/slideLayout1.xml" Id="rId1" /><Relationship Type="http://schemas.openxmlformats.org/officeDocument/2006/relationships/theme" Target="/ppt/slideMasters/theme/theme1.xml" Id="rId2" /></Relationships>
</file>

<file path=ppt/slideMasters/slideMaster1.xml><?xml version="1.0" encoding="utf-8"?>
<p:sldMaster xmlns:p="http://schemas.openxmlformats.org/presentationml/2006/main">
  <p:cSld>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Id1"/>
  </p:sldLayoutIdLst>
  <p:txStyles>
    <p:titleStyle/>
    <p:bodyStyle/>
    <p:otherStyle/>
  </p:txStyles>
</p:sldMaster>
</file>

<file path=ppt/slideMasters/theme/theme1.xml><?xml version="1.0" encoding="utf-8"?>
<a:theme xmlns:a="http://schemas.openxmlformats.org/drawingml/2006/main" name="GabGregori Theme">
  <a:themeElements>
    <a:clrScheme name="GabGregori">
      <a:dk1>
        <a:srgbClr val="143259"/>
      </a:dk1>
      <a:lt1>
        <a:srgbClr val="FFFFFF"/>
      </a:lt1>
      <a:dk2>
        <a:srgbClr val="2C3E50"/>
      </a:dk2>
      <a:lt2>
        <a:srgbClr val="F2F7FB"/>
      </a:lt2>
      <a:accent1>
        <a:srgbClr val="3071F2"/>
      </a:accent1>
      <a:accent2>
        <a:srgbClr val="89C2D9"/>
      </a:accent2>
      <a:accent3>
        <a:srgbClr val="CAF2C9"/>
      </a:accent3>
      <a:accent4>
        <a:srgbClr val="418EF2"/>
      </a:accent4>
      <a:accent5>
        <a:srgbClr val="5A6A7E"/>
      </a:accent5>
      <a:accent6>
        <a:srgbClr val="E8EDF5"/>
      </a:accent6>
      <a:hlink>
        <a:srgbClr val="3071F2"/>
      </a:hlink>
      <a:folHlink>
        <a:srgbClr val="418EF2"/>
      </a:folHlink>
    </a:clrScheme>
    <a:fontScheme name="Office">
      <a:majorFont>
        <a:latin typeface="Calibri"/>
        <a:ea typeface=""/>
        <a:cs typeface=""/>
      </a:majorFont>
      <a:minorFont>
        <a:latin typeface="Calibri"/>
        <a:ea typeface=""/>
        <a:cs typeface=""/>
      </a:minorFont>
    </a:fontScheme>
    <a:fmtScheme name="Office">
      <a:fillStyleLst>
        <a:solidFill>
          <a:schemeClr val="phClr"/>
        </a:solidFill>
        <a:gradFill>
          <a:gsLst/>
        </a:gradFill>
        <a:gradFill>
          <a:gsLst/>
        </a:gra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gradFill>
          <a:gsLst/>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Id1"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143259"/>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title"/>
          <p:cNvSpPr txBox="1"/>
          <p:nvPr/>
        </p:nvSpPr>
        <p:spPr>
          <a:xfrm xmlns:a="http://schemas.openxmlformats.org/drawingml/2006/main">
            <a:off x="686000" y="1600000"/>
            <a:ext cx="10820000" cy="2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4000" b="1" dirty="0">
                <a:solidFill>
                  <a:srgbClr val="FFFFFF"/>
                </a:solidFill>
                <a:latin typeface="+mj-lt"/>
              </a:rPr>
              <a:t>Padre Quevedo sobre Milagres, Premonições e Fé: Por Que Não Devemos Usar Deus para Resolver Nossos Problemas</a:t>
            </a:r>
          </a:p>
        </p:txBody>
      </p:sp>
      <p:sp>
        <p:nvSpPr>
          <p:cNvPr id="4" name="line"/>
          <p:cNvSpPr/>
          <p:nvPr/>
        </p:nvSpPr>
        <p:spPr>
          <a:xfrm xmlns:a="http://schemas.openxmlformats.org/drawingml/2006/main">
            <a:off x="686000" y="3700000"/>
            <a:ext cx="2743200" cy="3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5" name="sub"/>
          <p:cNvSpPr txBox="1"/>
          <p:nvPr/>
        </p:nvSpPr>
        <p:spPr>
          <a:xfrm xmlns:a="http://schemas.openxmlformats.org/drawingml/2006/main">
            <a:off x="686000" y="3900000"/>
            <a:ext cx="10820000" cy="1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89C2D9"/>
                </a:solidFill>
                <a:latin typeface="+mj-lt"/>
              </a:rPr>
              <a:t>Uma reflexão sobre uma das entrevistas mais instigantes do Padre Quevedo</a:t>
            </a:r>
          </a:p>
        </p:txBody>
      </p:sp>
    </p:spTree>
  </p:cSld>
  <p:clrMapOvr>
    <a:masterClrMapping xmlns:a="http://schemas.openxmlformats.org/drawingml/2006/main"/>
  </p:clrMapOvr>
</p:sld>
</file>

<file path=ppt/slides/slide2.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Premonição ou Precognição?</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Um dos primeiros assuntos discutidos é a ideia de prever eventos futuros.O Padre Quevedo rejeita o uso popular da palavra premonição, que muitas vezes é associada à superstição, medo, intuição mística e adivinhação profissional.Em vez disso, ele usa o conceito de precognição.No contexto de seu entendimento da parapsicologia, a precognição refere-se à possível percepção de informações sobre eventos que ainda não aconteceram.No entanto, isso não significa que uma pessoa possa simplesmente decidir prever os números da loteria de amanhã ou prever com precisão desastres sempre que quiser.Essa distinção é importante.Quevedo argumenta que, se tais fenômenos existem, eles seriam limitados e incontroláveis. No momento em que alguém afirma possuir uma habilidade sobrenatural confiável de prever o fu…</a:t>
            </a:r>
          </a:p>
        </p:txBody>
      </p:sp>
    </p:spTree>
  </p:cSld>
  <p:clrMapOvr>
    <a:masterClrMapping xmlns:a="http://schemas.openxmlformats.org/drawingml/2006/main"/>
  </p:clrMapOvr>
</p:sld>
</file>

<file path=ppt/slides/slide3.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O Problema das Previsões Após uma Tragédia</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Grandes desastres frequentemente geram um fenômeno estranho.Depois que algo dramático acontece, as pessoas começam a procurar evidências de que foi previsto.Isso aconteceu após os ataques de 11 de setembro.De repente, as pessoas procuraram em profecias antigas, textos religiosos, livros, filmes e nos escritos de Nostradamus, tentando encontrar referências à tragédia.Mas Quevedo era altamente crítico desse processo.O problema com profecias vagas é que elas são frequentemente interpretadas após o evento.Uma frase descrevendo fogo, destruição, torres, guerra ou morte pode potencialmente ser conectada a inúmeros eventos históricos.Depois que as pessoas já sabem o que aconteceu, elas começam a procurar palavras que possam ser ajustadas à realidade.Isso cria a ilusão de que a previsão foi precis…</a:t>
            </a:r>
          </a:p>
        </p:txBody>
      </p:sp>
    </p:spTree>
  </p:cSld>
  <p:clrMapOvr>
    <a:masterClrMapping xmlns:a="http://schemas.openxmlformats.org/drawingml/2006/main"/>
  </p:clrMapOvr>
</p:sld>
</file>

<file path=ppt/slides/slide4.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O Terceiro Segredo de Fátima e a Busca por Previsões Ocultas</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A entrevista também aborda o Terceiro Segredo de Fátima.Para muitas pessoas, segredos religiosos e profecias são fascinantes porque parecem oferecer algo que os humanos desesperadamente querem: acesso ao conhecimento oculto.Queremos saber o que vai acontecer.Queremos certeza.Queremos saber se os desastres podem ser previstos antes de ocorrerem.Mas Quevedo rejeita a ideia de que todo evento histórico importante deve ter sido previsto em algum lugar em uma mensagem religiosa oculta.Sua posição reflete um princípio mais amplo:Nem todo mistério é uma mensagem sobre o futuro.Os humanos frequentemente interpretam a história de trás para frente.Após uma tragédia, procuramos avisos.Após um evento político, procuramos profecias.Após um desastre, procuramos previsões.Mas a existência de uma declaraç…</a:t>
            </a:r>
          </a:p>
        </p:txBody>
      </p:sp>
    </p:spTree>
  </p:cSld>
  <p:clrMapOvr>
    <a:masterClrMapping xmlns:a="http://schemas.openxmlformats.org/drawingml/2006/main"/>
  </p:clrMapOvr>
</p:sld>
</file>

<file path=ppt/slides/slide5.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Estamos Servindo a Deus ou Tentando Usar Deus?</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Esta pode ser a questão mais profunda levantada pela entrevista.Há uma diferença significativa entre acreditar em Deus e tentar usar Deus.Uma pessoa pode orar apenas quando precisa de algo.Quando está desempregada.Quando está doente.Quando precisa de dinheiro.Quando quer sucesso.Quando tudo está indo bem, no entanto, o relacionamento pode desaparecer.Nesse modelo, Deus se torna uma espécie de serviço de emergência.Alguém a quem chamamos apenas quando a vida se torna difícil.A perspectiva de Quevedo sugere algo muito diferente.A fé não deve existir simplesmente porque esperamos algo em troca.O propósito da vida espiritual não é necessariamente manipular a realidade a nosso favor.É nos transformar.Essa ideia pode ser desconfortável porque remove o relacionamento transacional que muitas pesso…</a:t>
            </a:r>
          </a:p>
        </p:txBody>
      </p:sp>
    </p:spTree>
  </p:cSld>
  <p:clrMapOvr>
    <a:masterClrMapping xmlns:a="http://schemas.openxmlformats.org/drawingml/2006/main"/>
  </p:clrMapOvr>
</p:sld>
</file>

<file path=ppt/slides/slide6.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A Diferença Entre Conforto e Significado</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Muitas pessoas procuram a religião porque estão buscando conforto.E não há nada inerentemente errado nisso.A vida é difícil.As pessoas experimentam doença, perda, incerteza, medo e morte.Mas conforto e significado não são necessariamente a mesma coisa.Um sistema de crenças que promete que todos os problemas desaparecerão pode fornecer conforto temporário.Mas também pode criar decepção.O que acontece quando o milagre não acontece?A pessoa não acreditou o suficiente?Orou incorretamente?Não era digna?Isso pode se tornar psicologicamente destrutivo.A perspectiva de Quevedo oferece uma possibilidade diferente.Talvez a fé não exista para garantir que a vida seja fácil.Talvez a fé exista para nos ajudar a entender o que devemos fazer com uma vida difícil.Essa é uma ideia muito mais exigente.Mas t…</a:t>
            </a:r>
          </a:p>
        </p:txBody>
      </p:sp>
    </p:spTree>
  </p:cSld>
  <p:clrMapOvr>
    <a:masterClrMapping xmlns:a="http://schemas.openxmlformats.org/drawingml/2006/main"/>
  </p:clrMapOvr>
</p:sld>
</file>