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5a5ac2bc8c4f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Id1"/>
  </p:sldMasterIdLst>
  <p:sldIdLst>
    <p:sldId xmlns:r="http://schemas.openxmlformats.org/officeDocument/2006/relationships" id="256" r:id="Rf703408d63c145e0"/>
    <p:sldId xmlns:r="http://schemas.openxmlformats.org/officeDocument/2006/relationships" id="257" r:id="Rcc84a61f986847d1"/>
    <p:sldId xmlns:r="http://schemas.openxmlformats.org/officeDocument/2006/relationships" id="258" r:id="R4c8d50d5c98e4ed5"/>
    <p:sldId xmlns:r="http://schemas.openxmlformats.org/officeDocument/2006/relationships" id="259" r:id="R4c00d59966e8488b"/>
    <p:sldId xmlns:r="http://schemas.openxmlformats.org/officeDocument/2006/relationships" id="260" r:id="R67ef97804e274685"/>
    <p:sldId xmlns:r="http://schemas.openxmlformats.org/officeDocument/2006/relationships" id="261" r:id="Rc5390cdeb5454e2e"/>
  </p:sldIdLst>
  <p:sldSz cx="12192000" cy="6858000" type="screen16x9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slide" Target="/ppt/slides/slide1.xml" Id="Rf703408d63c145e0" /><Relationship Type="http://schemas.openxmlformats.org/officeDocument/2006/relationships/slide" Target="/ppt/slides/slide2.xml" Id="Rcc84a61f986847d1" /><Relationship Type="http://schemas.openxmlformats.org/officeDocument/2006/relationships/slide" Target="/ppt/slides/slide3.xml" Id="R4c8d50d5c98e4ed5" /><Relationship Type="http://schemas.openxmlformats.org/officeDocument/2006/relationships/slide" Target="/ppt/slides/slide4.xml" Id="R4c00d59966e8488b" /><Relationship Type="http://schemas.openxmlformats.org/officeDocument/2006/relationships/slide" Target="/ppt/slides/slide5.xml" Id="R67ef97804e274685" /><Relationship Type="http://schemas.openxmlformats.org/officeDocument/2006/relationships/slide" Target="/ppt/slides/slide6.xml" Id="Rc5390cdeb5454e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slideMasters/theme/theme1.xml" Id="rI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</p:sldLayoutIdLst>
  <p:txStyles>
    <p:titleStyle/>
    <p:bodyStyle/>
    <p:otherStyle/>
  </p:txStyles>
</p:sldMaster>
</file>

<file path=ppt/slideMasters/theme/theme1.xml><?xml version="1.0" encoding="utf-8"?>
<a:theme xmlns:a="http://schemas.openxmlformats.org/drawingml/2006/main" name="GabGregori Theme">
  <a:themeElements>
    <a:clrScheme name="GabGregori">
      <a:dk1>
        <a:srgbClr val="143259"/>
      </a:dk1>
      <a:lt1>
        <a:srgbClr val="FFFFFF"/>
      </a:lt1>
      <a:dk2>
        <a:srgbClr val="2C3E50"/>
      </a:dk2>
      <a:lt2>
        <a:srgbClr val="F2F7FB"/>
      </a:lt2>
      <a:accent1>
        <a:srgbClr val="3071F2"/>
      </a:accent1>
      <a:accent2>
        <a:srgbClr val="89C2D9"/>
      </a:accent2>
      <a:accent3>
        <a:srgbClr val="CAF2C9"/>
      </a:accent3>
      <a:accent4>
        <a:srgbClr val="418EF2"/>
      </a:accent4>
      <a:accent5>
        <a:srgbClr val="5A6A7E"/>
      </a:accent5>
      <a:accent6>
        <a:srgbClr val="E8EDF5"/>
      </a:accent6>
      <a:hlink>
        <a:srgbClr val="3071F2"/>
      </a:hlink>
      <a:folHlink>
        <a:srgbClr val="418EF2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/>
        </a:gradFill>
        <a:gradFill>
          <a:gsLst/>
        </a:gra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gradFill>
          <a:gsLst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3259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title"/>
          <p:cNvSpPr txBox="1"/>
          <p:nvPr/>
        </p:nvSpPr>
        <p:spPr>
          <a:xfrm xmlns:a="http://schemas.openxmlformats.org/drawingml/2006/main">
            <a:off x="686000" y="1600000"/>
            <a:ext cx="10820000" cy="2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4000" b="1" dirty="0">
                <a:solidFill>
                  <a:srgbClr val="FFFFFF"/>
                </a:solidFill>
                <a:latin typeface="+mj-lt"/>
              </a:rPr>
              <a:t>Prevendo Judder de Embreagem a partir de Sinais de Torque</a:t>
            </a:r>
          </a:p>
        </p:txBody>
      </p:sp>
      <p:sp>
        <p:nvSpPr>
          <p:cNvPr id="4" name="line"/>
          <p:cNvSpPr/>
          <p:nvPr/>
        </p:nvSpPr>
        <p:spPr>
          <a:xfrm xmlns:a="http://schemas.openxmlformats.org/drawingml/2006/main">
            <a:off x="686000" y="3700000"/>
            <a:ext cx="2743200" cy="3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ub"/>
          <p:cNvSpPr txBox="1"/>
          <p:nvPr/>
        </p:nvSpPr>
        <p:spPr>
          <a:xfrm xmlns:a="http://schemas.openxmlformats.org/drawingml/2006/main">
            <a:off x="686000" y="3900000"/>
            <a:ext cx="10820000" cy="1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89C2D9"/>
                </a:solidFill>
                <a:latin typeface="+mj-lt"/>
              </a:rPr>
              <a:t>Um sistema de aprendizado orientado por dados que lê o sinal de torque de uma embreagem seca, distingue seis materiais de fricção e prevê o judder no veículo a partir de um teste de bancada de laboratório.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🔍 O problema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Pesquisas anteriores mostraram que o judder pode ser explicado pelo comportamento da velocidade de deslizamento e da temperatura, ambos capturados dentro do sinal de torque da embreagem. O sinal carrega a resposta — a dificuldade está em extraí-la de uma forma que seja repetível, barata e que funcione antes que um revestimento chegue a um veículo.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🧪 A abordagem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Este trabalho propõe um sistema de aprendizado construído sobre uma análise multivariada e orientada por dados de sinais de torque. A base experimental foi deliberadamente ampla:um sistema de embreagem seca,um carro de passeio,uma bancada de testes,e seis diferentes materiais de revestimento orgânico.Em vez de modelar o judder analiticamente, o método trata cada sinal de torque como uma observação de alta dimensionalidade e aplica uma versão regularizada de um classificador linear padrão. A regularização importa — é o que mantém o modelo estável quando há muito mais amostras de sinal do que execuções de teste.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📊 O que resultou disso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O modelo resultante é computacionalmente eficiente e altamente preciso na discriminação de sinais de torque de diferentes revestimentos, e faz isso usando apenas um punhado de características. Essa compacidade é o ganho prático: significa que a classificação pode ser executada rapidamente e interpretada por um engenheiro.O segundo resultado é o mais útil. Ao calcular a correlação par a par contra um material gold conhecido, torna-se possível prever um problema de judder no veículo a partir de um teste de bancada padrão no laboratório.A bancada deixa de ser uma medição proxy e se torna uma previsão.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💡 Por que isso importa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Cada avaliação de judder que pode ser resolvida em bancada é um teste de veículo que não precisa ser executado. Aplicado em um programa de desenvolvimento de materiais, isso reduz tanto o tempo para desenvolver um novo material de fricção quanto o custo de qualificá-lo para desempenho livre de judder.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bg"/>
          <p:cNvSpPr/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bar"/>
          <p:cNvSpPr/>
          <p:nvPr/>
        </p:nvSpPr>
        <p:spPr>
          <a:xfrm xmlns:a="http://schemas.openxmlformats.org/drawingml/2006/main">
            <a:off x="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071F2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heading"/>
          <p:cNvSpPr txBox="1"/>
          <p:nvPr/>
        </p:nvSpPr>
        <p:spPr>
          <a:xfrm xmlns:a="http://schemas.openxmlformats.org/drawingml/2006/main">
            <a:off x="304800" y="457200"/>
            <a:ext cx="11582400" cy="10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3200" b="1" dirty="0">
                <a:solidFill>
                  <a:srgbClr val="143259"/>
                </a:solidFill>
                <a:latin typeface="+mj-lt"/>
              </a:rPr>
              <a:t>📄 Publicação completa</a:t>
            </a:r>
          </a:p>
        </p:txBody>
      </p:sp>
      <p:sp>
        <p:nvSpPr>
          <p:cNvPr id="5" name="rule"/>
          <p:cNvSpPr/>
          <p:nvPr/>
        </p:nvSpPr>
        <p:spPr>
          <a:xfrm xmlns:a="http://schemas.openxmlformats.org/drawingml/2006/main">
            <a:off x="304800" y="1530000"/>
            <a:ext cx="11582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EDF5"/>
          </a:solidFill>
          <a:ln xmlns:a="http://schemas.openxmlformats.org/drawingml/2006/main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body"/>
          <p:cNvSpPr txBox="1"/>
          <p:nvPr/>
        </p:nvSpPr>
        <p:spPr>
          <a:xfrm xmlns:a="http://schemas.openxmlformats.org/drawingml/2006/main">
            <a:off x="304800" y="1650000"/>
            <a:ext cx="11582400" cy="48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normAutofit/>
          </a:bodyPr>
          <a:lstStyle xmlns:a="http://schemas.openxmlformats.org/drawingml/2006/main"/>
          <a:p xmlns:a="http://schemas.openxmlformats.org/drawingml/2006/main">
            <a:pPr algn="l"/>
            <a:r>
              <a:rPr lang="en-US" sz="1800" b="0" dirty="0">
                <a:solidFill>
                  <a:srgbClr val="2C3E50"/>
                </a:solidFill>
                <a:latin typeface="+mj-lt"/>
              </a:rPr>
              <a:t>Gregori, I. R. S.; Sanches, I.; Thomaz, C. E. — Clutch Judder Classification and Prediction: A Multivariate Statistical Analysis Based on Torque Signals. IEEE Transactions on Industrial Electronics, 64(5):4287–4295, novembro de 2016. DOI: 10.1109/TIE.2016.2630666.Leia a publicação completa no ResearchGate</a:t>
            </a:r>
          </a:p>
        </p:txBody>
      </p:sp>
    </p:spTree>
  </p:cSld>
  <p:clrMapOvr>
    <a:masterClrMapping xmlns:a="http://schemas.openxmlformats.org/drawingml/2006/main"/>
  </p:clrMapOvr>
</p:sld>
</file>