
<file path=[Content_Types].xml><?xml version="1.0" encoding="utf-8"?>
<Types xmlns="http://schemas.openxmlformats.org/package/2006/content-types">
  <Default Extension="xml" ContentType="application/vnd.openxmlformats-officedocument.presentationml.presentation.main+xml"/>
  <Default Extension="rels" ContentType="application/vnd.openxmlformats-package.relationships+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Masters/theme/theme1.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Types>
</file>

<file path=_rels/.rels>&#65279;<?xml version="1.0" encoding="utf-8"?><Relationships xmlns="http://schemas.openxmlformats.org/package/2006/relationships"><Relationship Type="http://schemas.openxmlformats.org/officeDocument/2006/relationships/officeDocument" Target="/ppt/presentation.xml" Id="R7f237b84adcf42b8" /></Relationships>
</file>

<file path=ppt/presentation.xml><?xml version="1.0" encoding="utf-8"?>
<p:presentation xmlns:p="http://schemas.openxmlformats.org/presentationml/2006/main">
  <p:sldMasterIdLst>
    <p:sldMasterId xmlns:r="http://schemas.openxmlformats.org/officeDocument/2006/relationships" id="2147483648" r:id="rId1"/>
  </p:sldMasterIdLst>
  <p:sldIdLst>
    <p:sldId xmlns:r="http://schemas.openxmlformats.org/officeDocument/2006/relationships" id="256" r:id="Re62aba10e24a453b"/>
    <p:sldId xmlns:r="http://schemas.openxmlformats.org/officeDocument/2006/relationships" id="257" r:id="R345ebfa972e1418d"/>
    <p:sldId xmlns:r="http://schemas.openxmlformats.org/officeDocument/2006/relationships" id="258" r:id="R6473239d395244d1"/>
    <p:sldId xmlns:r="http://schemas.openxmlformats.org/officeDocument/2006/relationships" id="259" r:id="Ra2ed0f7c452a427c"/>
    <p:sldId xmlns:r="http://schemas.openxmlformats.org/officeDocument/2006/relationships" id="260" r:id="R0a93bd5ece4b4b95"/>
    <p:sldId xmlns:r="http://schemas.openxmlformats.org/officeDocument/2006/relationships" id="261" r:id="R9967529deebf467d"/>
  </p:sldIdLst>
  <p:sldSz cx="12192000" cy="6858000" type="screen16x9"/>
  <p:notesSz cx="6858000" cy="9144000"/>
</p:presentation>
</file>

<file path=ppt/_rels/presentation.xml.rels>&#65279;<?xml version="1.0" encoding="utf-8"?><Relationships xmlns="http://schemas.openxmlformats.org/package/2006/relationships"><Relationship Type="http://schemas.openxmlformats.org/officeDocument/2006/relationships/slideMaster" Target="/ppt/slideMasters/slideMaster1.xml" Id="rId1" /><Relationship Type="http://schemas.openxmlformats.org/officeDocument/2006/relationships/slide" Target="/ppt/slides/slide1.xml" Id="Re62aba10e24a453b" /><Relationship Type="http://schemas.openxmlformats.org/officeDocument/2006/relationships/slide" Target="/ppt/slides/slide2.xml" Id="R345ebfa972e1418d" /><Relationship Type="http://schemas.openxmlformats.org/officeDocument/2006/relationships/slide" Target="/ppt/slides/slide3.xml" Id="R6473239d395244d1" /><Relationship Type="http://schemas.openxmlformats.org/officeDocument/2006/relationships/slide" Target="/ppt/slides/slide4.xml" Id="Ra2ed0f7c452a427c" /><Relationship Type="http://schemas.openxmlformats.org/officeDocument/2006/relationships/slide" Target="/ppt/slides/slide5.xml" Id="R0a93bd5ece4b4b95" /><Relationship Type="http://schemas.openxmlformats.org/officeDocument/2006/relationships/slide" Target="/ppt/slides/slide6.xml" Id="R9967529deebf467d" /></Relationships>
</file>

<file path=ppt/slideLayouts/slideLayout1.xml><?xml version="1.0" encoding="utf-8"?>
<p:sldLayout xmlns:p="http://schemas.openxmlformats.org/presentationml/2006/main" type="blank" preserve="1">
  <p:cSld>
    <p:spTree>
      <p:nvGrpSpPr>
        <p:cNvPr id="1" name=""/>
        <p:cNvGrpSpPr/>
        <p:nvPr/>
      </p:nvGrpSpPr>
      <p:grpSpPr>
        <a:xfrm xmlns:a="http://schemas.openxmlformats.org/drawingml/2006/main"/>
      </p:grpSpPr>
    </p:spTree>
  </p:cSld>
  <p:clrMapOvr>
    <a:masterClrMapping xmlns:a="http://schemas.openxmlformats.org/drawingml/2006/main"/>
  </p:clrMapOvr>
</p:sldLayout>
</file>

<file path=ppt/slideMasters/_rels/slideMaster1.xml.rels>&#65279;<?xml version="1.0" encoding="utf-8"?><Relationships xmlns="http://schemas.openxmlformats.org/package/2006/relationships"><Relationship Type="http://schemas.openxmlformats.org/officeDocument/2006/relationships/slideLayout" Target="/ppt/slideLayouts/slideLayout1.xml" Id="rId1" /><Relationship Type="http://schemas.openxmlformats.org/officeDocument/2006/relationships/theme" Target="/ppt/slideMasters/theme/theme1.xml" Id="rId2" /></Relationships>
</file>

<file path=ppt/slideMasters/slideMaster1.xml><?xml version="1.0" encoding="utf-8"?>
<p:sldMaster xmlns:p="http://schemas.openxmlformats.org/presentationml/2006/main">
  <p:cSld>
    <p:spTree>
      <p:nvGrpSpPr>
        <p:cNvPr id="1" name=""/>
        <p:cNvGrpSpPr/>
        <p:nvPr/>
      </p:nvGrpSpPr>
      <p:grpSpPr>
        <a:xfrm xmlns:a="http://schemas.openxmlformats.org/drawingml/2006/main"/>
      </p:grpSpPr>
    </p:spTree>
  </p:cSld>
  <p:clrMap bg1="lt1" tx1="dk1" bg2="lt2" tx2="dk2" accent1="accent1" accent2="accent2" accent3="accent3" accent4="accent4" accent5="accent5" accent6="accent6" hlink="hlink" folHlink="folHlink"/>
  <p:sldLayoutIdLst>
    <p:sldLayoutId xmlns:r="http://schemas.openxmlformats.org/officeDocument/2006/relationships" id="2147483649" r:id="rId1"/>
  </p:sldLayoutIdLst>
  <p:txStyles>
    <p:titleStyle/>
    <p:bodyStyle/>
    <p:otherStyle/>
  </p:txStyles>
</p:sldMaster>
</file>

<file path=ppt/slideMasters/theme/theme1.xml><?xml version="1.0" encoding="utf-8"?>
<a:theme xmlns:a="http://schemas.openxmlformats.org/drawingml/2006/main" name="GabGregori Theme">
  <a:themeElements>
    <a:clrScheme name="GabGregori">
      <a:dk1>
        <a:srgbClr val="143259"/>
      </a:dk1>
      <a:lt1>
        <a:srgbClr val="FFFFFF"/>
      </a:lt1>
      <a:dk2>
        <a:srgbClr val="2C3E50"/>
      </a:dk2>
      <a:lt2>
        <a:srgbClr val="F2F7FB"/>
      </a:lt2>
      <a:accent1>
        <a:srgbClr val="3071F2"/>
      </a:accent1>
      <a:accent2>
        <a:srgbClr val="89C2D9"/>
      </a:accent2>
      <a:accent3>
        <a:srgbClr val="CAF2C9"/>
      </a:accent3>
      <a:accent4>
        <a:srgbClr val="418EF2"/>
      </a:accent4>
      <a:accent5>
        <a:srgbClr val="5A6A7E"/>
      </a:accent5>
      <a:accent6>
        <a:srgbClr val="E8EDF5"/>
      </a:accent6>
      <a:hlink>
        <a:srgbClr val="3071F2"/>
      </a:hlink>
      <a:folHlink>
        <a:srgbClr val="418EF2"/>
      </a:folHlink>
    </a:clrScheme>
    <a:fontScheme name="Office">
      <a:majorFont>
        <a:latin typeface="Calibri"/>
        <a:ea typeface=""/>
        <a:cs typeface=""/>
      </a:majorFont>
      <a:minorFont>
        <a:latin typeface="Calibri"/>
        <a:ea typeface=""/>
        <a:cs typeface=""/>
      </a:minorFont>
    </a:fontScheme>
    <a:fmtScheme name="Office">
      <a:fillStyleLst>
        <a:solidFill>
          <a:schemeClr val="phClr"/>
        </a:solidFill>
        <a:gradFill>
          <a:gsLst/>
        </a:gradFill>
        <a:gradFill>
          <a:gsLst/>
        </a:gradFill>
      </a:fillStyleLst>
      <a:lnStyleLst>
        <a:ln w="6350">
          <a:solidFill>
            <a:schemeClr val="phClr"/>
          </a:solidFill>
        </a:ln>
        <a:ln w="12700">
          <a:solidFill>
            <a:schemeClr val="phClr"/>
          </a:solidFill>
        </a:ln>
        <a:ln w="19050">
          <a:solidFill>
            <a:schemeClr val="phClr"/>
          </a:solidFill>
        </a:ln>
      </a:lnStyleLst>
      <a:effectStyleLst>
        <a:effectStyle>
          <a:effectLst/>
        </a:effectStyle>
        <a:effectStyle>
          <a:effectLst/>
        </a:effectStyle>
        <a:effectStyle>
          <a:effectLst/>
        </a:effectStyle>
      </a:effectStyleLst>
      <a:bgFillStyleLst>
        <a:solidFill>
          <a:schemeClr val="phClr"/>
        </a:solidFill>
        <a:solidFill>
          <a:schemeClr val="phClr"/>
        </a:solidFill>
        <a:gradFill>
          <a:gsLst/>
        </a:gradFill>
      </a:bgFillStyleLst>
    </a:fmtScheme>
  </a:themeElements>
</a:theme>
</file>

<file path=ppt/slides/_rels/slide1.xml.rels>&#65279;<?xml version="1.0" encoding="utf-8"?><Relationships xmlns="http://schemas.openxmlformats.org/package/2006/relationships"><Relationship Type="http://schemas.openxmlformats.org/officeDocument/2006/relationships/slideLayout" Target="/ppt/slideLayouts/slideLayout1.xml" Id="rId1" /></Relationships>
</file>

<file path=ppt/slides/_rels/slide2.xml.rels>&#65279;<?xml version="1.0" encoding="utf-8"?><Relationships xmlns="http://schemas.openxmlformats.org/package/2006/relationships"><Relationship Type="http://schemas.openxmlformats.org/officeDocument/2006/relationships/slideLayout" Target="/ppt/slideLayouts/slideLayout1.xml" Id="rId1" /></Relationships>
</file>

<file path=ppt/slides/_rels/slide3.xml.rels>&#65279;<?xml version="1.0" encoding="utf-8"?><Relationships xmlns="http://schemas.openxmlformats.org/package/2006/relationships"><Relationship Type="http://schemas.openxmlformats.org/officeDocument/2006/relationships/slideLayout" Target="/ppt/slideLayouts/slideLayout1.xml" Id="rId1" /></Relationships>
</file>

<file path=ppt/slides/_rels/slide4.xml.rels>&#65279;<?xml version="1.0" encoding="utf-8"?><Relationships xmlns="http://schemas.openxmlformats.org/package/2006/relationships"><Relationship Type="http://schemas.openxmlformats.org/officeDocument/2006/relationships/slideLayout" Target="/ppt/slideLayouts/slideLayout1.xml" Id="rId1" /></Relationships>
</file>

<file path=ppt/slides/_rels/slide5.xml.rels>&#65279;<?xml version="1.0" encoding="utf-8"?><Relationships xmlns="http://schemas.openxmlformats.org/package/2006/relationships"><Relationship Type="http://schemas.openxmlformats.org/officeDocument/2006/relationships/slideLayout" Target="/ppt/slideLayouts/slideLayout1.xml" Id="rId1" /></Relationships>
</file>

<file path=ppt/slides/_rels/slide6.xml.rels>&#65279;<?xml version="1.0" encoding="utf-8"?><Relationships xmlns="http://schemas.openxmlformats.org/package/2006/relationships"><Relationship Type="http://schemas.openxmlformats.org/officeDocument/2006/relationships/slideLayout" Target="/ppt/slideLayouts/slideLayout1.xml" Id="rId1" /></Relationships>
</file>

<file path=ppt/slides/slide1.xml><?xml version="1.0" encoding="utf-8"?>
<p:sld xmlns:p="http://schemas.openxmlformats.org/presentationml/2006/main">
  <p:cSld>
    <p:spTree>
      <p:nvGrpSpPr>
        <p:cNvPr id="1" name=""/>
        <p:cNvGrpSpPr/>
        <p:nvPr/>
      </p:nvGrpSpPr>
      <p:grpSpPr>
        <a:xfrm xmlns:a="http://schemas.openxmlformats.org/drawingml/2006/main"/>
      </p:grpSpPr>
      <p:sp>
        <p:nvSpPr>
          <p:cNvPr id="2" name="bg"/>
          <p:cNvSpPr/>
          <p:nvPr/>
        </p:nvSpPr>
        <p:spPr>
          <a:xfrm xmlns:a="http://schemas.openxmlformats.org/drawingml/2006/main">
            <a:off x="0" y="0"/>
            <a:ext cx="12192000" cy="6858000"/>
          </a:xfrm>
          <a:prstGeom xmlns:a="http://schemas.openxmlformats.org/drawingml/2006/main" prst="rect">
            <a:avLst/>
          </a:prstGeom>
          <a:solidFill xmlns:a="http://schemas.openxmlformats.org/drawingml/2006/main">
            <a:srgbClr val="143259"/>
          </a:solidFill>
          <a:ln xmlns:a="http://schemas.openxmlformats.org/drawingml/2006/main">
            <a:noFill/>
          </a:ln>
        </p:spPr>
        <p:txBody>
          <a:bodyPr xmlns:a="http://schemas.openxmlformats.org/drawingml/2006/main"/>
          <a:lstStyle xmlns:a="http://schemas.openxmlformats.org/drawingml/2006/main"/>
          <a:p xmlns:a="http://schemas.openxmlformats.org/drawingml/2006/main"/>
        </p:txBody>
      </p:sp>
      <p:sp>
        <p:nvSpPr>
          <p:cNvPr id="3" name="title"/>
          <p:cNvSpPr txBox="1"/>
          <p:nvPr/>
        </p:nvSpPr>
        <p:spPr>
          <a:xfrm xmlns:a="http://schemas.openxmlformats.org/drawingml/2006/main">
            <a:off x="686000" y="1600000"/>
            <a:ext cx="10820000" cy="2000000"/>
          </a:xfrm>
          <a:prstGeom xmlns:a="http://schemas.openxmlformats.org/drawingml/2006/main" prst="rect">
            <a:avLst/>
          </a:prstGeom>
          <a:noFill xmlns:a="http://schemas.openxmlformats.org/drawingml/2006/main"/>
        </p:spPr>
        <p:txBody>
          <a:bodyPr xmlns:a="http://schemas.openxmlformats.org/drawingml/2006/main" wrap="square">
            <a:normAutofit/>
          </a:bodyPr>
          <a:lstStyle xmlns:a="http://schemas.openxmlformats.org/drawingml/2006/main"/>
          <a:p xmlns:a="http://schemas.openxmlformats.org/drawingml/2006/main">
            <a:pPr algn="l"/>
            <a:r>
              <a:rPr lang="en-US" sz="4000" b="1" dirty="0">
                <a:solidFill>
                  <a:srgbClr val="FFFFFF"/>
                </a:solidFill>
                <a:latin typeface="+mj-lt"/>
              </a:rPr>
              <a:t>Sauna Bathing and Heart Health: What the Research Says</a:t>
            </a:r>
          </a:p>
        </p:txBody>
      </p:sp>
      <p:sp>
        <p:nvSpPr>
          <p:cNvPr id="4" name="line"/>
          <p:cNvSpPr/>
          <p:nvPr/>
        </p:nvSpPr>
        <p:spPr>
          <a:xfrm xmlns:a="http://schemas.openxmlformats.org/drawingml/2006/main">
            <a:off x="686000" y="3700000"/>
            <a:ext cx="2743200" cy="38000"/>
          </a:xfrm>
          <a:prstGeom xmlns:a="http://schemas.openxmlformats.org/drawingml/2006/main" prst="rect">
            <a:avLst/>
          </a:prstGeom>
          <a:solidFill xmlns:a="http://schemas.openxmlformats.org/drawingml/2006/main">
            <a:srgbClr val="3071F2"/>
          </a:solidFill>
          <a:ln xmlns:a="http://schemas.openxmlformats.org/drawingml/2006/main">
            <a:noFill/>
          </a:ln>
        </p:spPr>
        <p:txBody>
          <a:bodyPr xmlns:a="http://schemas.openxmlformats.org/drawingml/2006/main"/>
          <a:lstStyle xmlns:a="http://schemas.openxmlformats.org/drawingml/2006/main"/>
          <a:p xmlns:a="http://schemas.openxmlformats.org/drawingml/2006/main"/>
        </p:txBody>
      </p:sp>
      <p:sp>
        <p:nvSpPr>
          <p:cNvPr id="5" name="sub"/>
          <p:cNvSpPr txBox="1"/>
          <p:nvPr/>
        </p:nvSpPr>
        <p:spPr>
          <a:xfrm xmlns:a="http://schemas.openxmlformats.org/drawingml/2006/main">
            <a:off x="686000" y="3900000"/>
            <a:ext cx="10820000" cy="1800000"/>
          </a:xfrm>
          <a:prstGeom xmlns:a="http://schemas.openxmlformats.org/drawingml/2006/main" prst="rect">
            <a:avLst/>
          </a:prstGeom>
          <a:noFill xmlns:a="http://schemas.openxmlformats.org/drawingml/2006/main"/>
        </p:spPr>
        <p:txBody>
          <a:bodyPr xmlns:a="http://schemas.openxmlformats.org/drawingml/2006/main" wrap="square">
            <a:normAutofit/>
          </a:bodyPr>
          <a:lstStyle xmlns:a="http://schemas.openxmlformats.org/drawingml/2006/main"/>
          <a:p xmlns:a="http://schemas.openxmlformats.org/drawingml/2006/main">
            <a:pPr algn="l"/>
            <a:r>
              <a:rPr lang="en-US" sz="1800" b="0" dirty="0">
                <a:solidFill>
                  <a:srgbClr val="89C2D9"/>
                </a:solidFill>
                <a:latin typeface="+mj-lt"/>
              </a:rPr>
              <a:t>A review suggests sauna bathing may benefit heart health, but more research is needed.</a:t>
            </a:r>
          </a:p>
        </p:txBody>
      </p:sp>
    </p:spTree>
  </p:cSld>
  <p:clrMapOvr>
    <a:masterClrMapping xmlns:a="http://schemas.openxmlformats.org/drawingml/2006/main"/>
  </p:clrMapOvr>
</p:sld>
</file>

<file path=ppt/slides/slide2.xml><?xml version="1.0" encoding="utf-8"?>
<p:sld xmlns:p="http://schemas.openxmlformats.org/presentationml/2006/main">
  <p:cSld>
    <p:spTree>
      <p:nvGrpSpPr>
        <p:cNvPr id="1" name=""/>
        <p:cNvGrpSpPr/>
        <p:nvPr/>
      </p:nvGrpSpPr>
      <p:grpSpPr>
        <a:xfrm xmlns:a="http://schemas.openxmlformats.org/drawingml/2006/main"/>
      </p:grpSpPr>
      <p:sp>
        <p:nvSpPr>
          <p:cNvPr id="2" name="bg"/>
          <p:cNvSpPr/>
          <p:nvPr/>
        </p:nvSpPr>
        <p:spPr>
          <a:xfrm xmlns:a="http://schemas.openxmlformats.org/drawingml/2006/main">
            <a:off x="0" y="0"/>
            <a:ext cx="12192000" cy="6858000"/>
          </a:xfrm>
          <a:prstGeom xmlns:a="http://schemas.openxmlformats.org/drawingml/2006/main" prst="rect">
            <a:avLst/>
          </a:prstGeom>
          <a:solidFill xmlns:a="http://schemas.openxmlformats.org/drawingml/2006/main">
            <a:srgbClr val="FFFFFF"/>
          </a:solidFill>
          <a:ln xmlns:a="http://schemas.openxmlformats.org/drawingml/2006/main">
            <a:noFill/>
          </a:ln>
        </p:spPr>
        <p:txBody>
          <a:bodyPr xmlns:a="http://schemas.openxmlformats.org/drawingml/2006/main"/>
          <a:lstStyle xmlns:a="http://schemas.openxmlformats.org/drawingml/2006/main"/>
          <a:p xmlns:a="http://schemas.openxmlformats.org/drawingml/2006/main"/>
        </p:txBody>
      </p:sp>
      <p:sp>
        <p:nvSpPr>
          <p:cNvPr id="3" name="bar"/>
          <p:cNvSpPr/>
          <p:nvPr/>
        </p:nvSpPr>
        <p:spPr>
          <a:xfrm xmlns:a="http://schemas.openxmlformats.org/drawingml/2006/main">
            <a:off x="0" y="0"/>
            <a:ext cx="76200" cy="6858000"/>
          </a:xfrm>
          <a:prstGeom xmlns:a="http://schemas.openxmlformats.org/drawingml/2006/main" prst="rect">
            <a:avLst/>
          </a:prstGeom>
          <a:solidFill xmlns:a="http://schemas.openxmlformats.org/drawingml/2006/main">
            <a:srgbClr val="3071F2"/>
          </a:solidFill>
          <a:ln xmlns:a="http://schemas.openxmlformats.org/drawingml/2006/main">
            <a:noFill/>
          </a:ln>
        </p:spPr>
        <p:txBody>
          <a:bodyPr xmlns:a="http://schemas.openxmlformats.org/drawingml/2006/main"/>
          <a:lstStyle xmlns:a="http://schemas.openxmlformats.org/drawingml/2006/main"/>
          <a:p xmlns:a="http://schemas.openxmlformats.org/drawingml/2006/main"/>
        </p:txBody>
      </p:sp>
      <p:sp>
        <p:nvSpPr>
          <p:cNvPr id="4" name="heading"/>
          <p:cNvSpPr txBox="1"/>
          <p:nvPr/>
        </p:nvSpPr>
        <p:spPr>
          <a:xfrm xmlns:a="http://schemas.openxmlformats.org/drawingml/2006/main">
            <a:off x="304800" y="457200"/>
            <a:ext cx="11582400" cy="1000000"/>
          </a:xfrm>
          <a:prstGeom xmlns:a="http://schemas.openxmlformats.org/drawingml/2006/main" prst="rect">
            <a:avLst/>
          </a:prstGeom>
          <a:noFill xmlns:a="http://schemas.openxmlformats.org/drawingml/2006/main"/>
        </p:spPr>
        <p:txBody>
          <a:bodyPr xmlns:a="http://schemas.openxmlformats.org/drawingml/2006/main" wrap="square">
            <a:normAutofit/>
          </a:bodyPr>
          <a:lstStyle xmlns:a="http://schemas.openxmlformats.org/drawingml/2006/main"/>
          <a:p xmlns:a="http://schemas.openxmlformats.org/drawingml/2006/main">
            <a:pPr algn="l"/>
            <a:r>
              <a:rPr lang="en-US" sz="3200" b="1" dirty="0">
                <a:solidFill>
                  <a:srgbClr val="143259"/>
                </a:solidFill>
                <a:latin typeface="+mj-lt"/>
              </a:rPr>
              <a:t>Introduction</a:t>
            </a:r>
          </a:p>
        </p:txBody>
      </p:sp>
      <p:sp>
        <p:nvSpPr>
          <p:cNvPr id="5" name="rule"/>
          <p:cNvSpPr/>
          <p:nvPr/>
        </p:nvSpPr>
        <p:spPr>
          <a:xfrm xmlns:a="http://schemas.openxmlformats.org/drawingml/2006/main">
            <a:off x="304800" y="1530000"/>
            <a:ext cx="11582400" cy="19050"/>
          </a:xfrm>
          <a:prstGeom xmlns:a="http://schemas.openxmlformats.org/drawingml/2006/main" prst="rect">
            <a:avLst/>
          </a:prstGeom>
          <a:solidFill xmlns:a="http://schemas.openxmlformats.org/drawingml/2006/main">
            <a:srgbClr val="E8EDF5"/>
          </a:solidFill>
          <a:ln xmlns:a="http://schemas.openxmlformats.org/drawingml/2006/main">
            <a:noFill/>
          </a:ln>
        </p:spPr>
        <p:txBody>
          <a:bodyPr xmlns:a="http://schemas.openxmlformats.org/drawingml/2006/main"/>
          <a:lstStyle xmlns:a="http://schemas.openxmlformats.org/drawingml/2006/main"/>
          <a:p xmlns:a="http://schemas.openxmlformats.org/drawingml/2006/main"/>
        </p:txBody>
      </p:sp>
      <p:sp>
        <p:nvSpPr>
          <p:cNvPr id="6" name="body"/>
          <p:cNvSpPr txBox="1"/>
          <p:nvPr/>
        </p:nvSpPr>
        <p:spPr>
          <a:xfrm xmlns:a="http://schemas.openxmlformats.org/drawingml/2006/main">
            <a:off x="304800" y="1650000"/>
            <a:ext cx="11582400" cy="4800000"/>
          </a:xfrm>
          <a:prstGeom xmlns:a="http://schemas.openxmlformats.org/drawingml/2006/main" prst="rect">
            <a:avLst/>
          </a:prstGeom>
          <a:noFill xmlns:a="http://schemas.openxmlformats.org/drawingml/2006/main"/>
        </p:spPr>
        <p:txBody>
          <a:bodyPr xmlns:a="http://schemas.openxmlformats.org/drawingml/2006/main" wrap="square">
            <a:normAutofit/>
          </a:bodyPr>
          <a:lstStyle xmlns:a="http://schemas.openxmlformats.org/drawingml/2006/main"/>
          <a:p xmlns:a="http://schemas.openxmlformats.org/drawingml/2006/main">
            <a:pPr algn="l"/>
            <a:r>
              <a:rPr lang="en-US" sz="1800" b="0" dirty="0">
                <a:solidFill>
                  <a:srgbClr val="2C3E50"/>
                </a:solidFill>
                <a:latin typeface="+mj-lt"/>
              </a:rPr>
              <a:t>This review looks at whether sauna bathing can help people with ischemic heart disease, a condition where the heart doesn't get enough blood flow. Sauna use may offer heart benefits similar to moderate exercise.</a:t>
            </a:r>
          </a:p>
        </p:txBody>
      </p:sp>
    </p:spTree>
  </p:cSld>
  <p:clrMapOvr>
    <a:masterClrMapping xmlns:a="http://schemas.openxmlformats.org/drawingml/2006/main"/>
  </p:clrMapOvr>
</p:sld>
</file>

<file path=ppt/slides/slide3.xml><?xml version="1.0" encoding="utf-8"?>
<p:sld xmlns:p="http://schemas.openxmlformats.org/presentationml/2006/main">
  <p:cSld>
    <p:spTree>
      <p:nvGrpSpPr>
        <p:cNvPr id="1" name=""/>
        <p:cNvGrpSpPr/>
        <p:nvPr/>
      </p:nvGrpSpPr>
      <p:grpSpPr>
        <a:xfrm xmlns:a="http://schemas.openxmlformats.org/drawingml/2006/main"/>
      </p:grpSpPr>
      <p:sp>
        <p:nvSpPr>
          <p:cNvPr id="2" name="bg"/>
          <p:cNvSpPr/>
          <p:nvPr/>
        </p:nvSpPr>
        <p:spPr>
          <a:xfrm xmlns:a="http://schemas.openxmlformats.org/drawingml/2006/main">
            <a:off x="0" y="0"/>
            <a:ext cx="12192000" cy="6858000"/>
          </a:xfrm>
          <a:prstGeom xmlns:a="http://schemas.openxmlformats.org/drawingml/2006/main" prst="rect">
            <a:avLst/>
          </a:prstGeom>
          <a:solidFill xmlns:a="http://schemas.openxmlformats.org/drawingml/2006/main">
            <a:srgbClr val="FFFFFF"/>
          </a:solidFill>
          <a:ln xmlns:a="http://schemas.openxmlformats.org/drawingml/2006/main">
            <a:noFill/>
          </a:ln>
        </p:spPr>
        <p:txBody>
          <a:bodyPr xmlns:a="http://schemas.openxmlformats.org/drawingml/2006/main"/>
          <a:lstStyle xmlns:a="http://schemas.openxmlformats.org/drawingml/2006/main"/>
          <a:p xmlns:a="http://schemas.openxmlformats.org/drawingml/2006/main"/>
        </p:txBody>
      </p:sp>
      <p:sp>
        <p:nvSpPr>
          <p:cNvPr id="3" name="bar"/>
          <p:cNvSpPr/>
          <p:nvPr/>
        </p:nvSpPr>
        <p:spPr>
          <a:xfrm xmlns:a="http://schemas.openxmlformats.org/drawingml/2006/main">
            <a:off x="0" y="0"/>
            <a:ext cx="76200" cy="6858000"/>
          </a:xfrm>
          <a:prstGeom xmlns:a="http://schemas.openxmlformats.org/drawingml/2006/main" prst="rect">
            <a:avLst/>
          </a:prstGeom>
          <a:solidFill xmlns:a="http://schemas.openxmlformats.org/drawingml/2006/main">
            <a:srgbClr val="3071F2"/>
          </a:solidFill>
          <a:ln xmlns:a="http://schemas.openxmlformats.org/drawingml/2006/main">
            <a:noFill/>
          </a:ln>
        </p:spPr>
        <p:txBody>
          <a:bodyPr xmlns:a="http://schemas.openxmlformats.org/drawingml/2006/main"/>
          <a:lstStyle xmlns:a="http://schemas.openxmlformats.org/drawingml/2006/main"/>
          <a:p xmlns:a="http://schemas.openxmlformats.org/drawingml/2006/main"/>
        </p:txBody>
      </p:sp>
      <p:sp>
        <p:nvSpPr>
          <p:cNvPr id="4" name="heading"/>
          <p:cNvSpPr txBox="1"/>
          <p:nvPr/>
        </p:nvSpPr>
        <p:spPr>
          <a:xfrm xmlns:a="http://schemas.openxmlformats.org/drawingml/2006/main">
            <a:off x="304800" y="457200"/>
            <a:ext cx="11582400" cy="1000000"/>
          </a:xfrm>
          <a:prstGeom xmlns:a="http://schemas.openxmlformats.org/drawingml/2006/main" prst="rect">
            <a:avLst/>
          </a:prstGeom>
          <a:noFill xmlns:a="http://schemas.openxmlformats.org/drawingml/2006/main"/>
        </p:spPr>
        <p:txBody>
          <a:bodyPr xmlns:a="http://schemas.openxmlformats.org/drawingml/2006/main" wrap="square">
            <a:normAutofit/>
          </a:bodyPr>
          <a:lstStyle xmlns:a="http://schemas.openxmlformats.org/drawingml/2006/main"/>
          <a:p xmlns:a="http://schemas.openxmlformats.org/drawingml/2006/main">
            <a:pPr algn="l"/>
            <a:r>
              <a:rPr lang="en-US" sz="3200" b="1" dirty="0">
                <a:solidFill>
                  <a:srgbClr val="143259"/>
                </a:solidFill>
                <a:latin typeface="+mj-lt"/>
              </a:rPr>
              <a:t>What the study did</a:t>
            </a:r>
          </a:p>
        </p:txBody>
      </p:sp>
      <p:sp>
        <p:nvSpPr>
          <p:cNvPr id="5" name="rule"/>
          <p:cNvSpPr/>
          <p:nvPr/>
        </p:nvSpPr>
        <p:spPr>
          <a:xfrm xmlns:a="http://schemas.openxmlformats.org/drawingml/2006/main">
            <a:off x="304800" y="1530000"/>
            <a:ext cx="11582400" cy="19050"/>
          </a:xfrm>
          <a:prstGeom xmlns:a="http://schemas.openxmlformats.org/drawingml/2006/main" prst="rect">
            <a:avLst/>
          </a:prstGeom>
          <a:solidFill xmlns:a="http://schemas.openxmlformats.org/drawingml/2006/main">
            <a:srgbClr val="E8EDF5"/>
          </a:solidFill>
          <a:ln xmlns:a="http://schemas.openxmlformats.org/drawingml/2006/main">
            <a:noFill/>
          </a:ln>
        </p:spPr>
        <p:txBody>
          <a:bodyPr xmlns:a="http://schemas.openxmlformats.org/drawingml/2006/main"/>
          <a:lstStyle xmlns:a="http://schemas.openxmlformats.org/drawingml/2006/main"/>
          <a:p xmlns:a="http://schemas.openxmlformats.org/drawingml/2006/main"/>
        </p:txBody>
      </p:sp>
      <p:sp>
        <p:nvSpPr>
          <p:cNvPr id="6" name="body"/>
          <p:cNvSpPr txBox="1"/>
          <p:nvPr/>
        </p:nvSpPr>
        <p:spPr>
          <a:xfrm xmlns:a="http://schemas.openxmlformats.org/drawingml/2006/main">
            <a:off x="304800" y="1650000"/>
            <a:ext cx="11582400" cy="4800000"/>
          </a:xfrm>
          <a:prstGeom xmlns:a="http://schemas.openxmlformats.org/drawingml/2006/main" prst="rect">
            <a:avLst/>
          </a:prstGeom>
          <a:noFill xmlns:a="http://schemas.openxmlformats.org/drawingml/2006/main"/>
        </p:spPr>
        <p:txBody>
          <a:bodyPr xmlns:a="http://schemas.openxmlformats.org/drawingml/2006/main" wrap="square">
            <a:normAutofit/>
          </a:bodyPr>
          <a:lstStyle xmlns:a="http://schemas.openxmlformats.org/drawingml/2006/main"/>
          <a:p xmlns:a="http://schemas.openxmlformats.org/drawingml/2006/main">
            <a:pPr algn="l"/>
            <a:r>
              <a:rPr lang="en-US" sz="1800" b="0" dirty="0">
                <a:solidFill>
                  <a:srgbClr val="2C3E50"/>
                </a:solidFill>
                <a:latin typeface="+mj-lt"/>
              </a:rPr>
              <a:t>Researchers reviewed studies from 2015 to 2025 on sauna bathing and heart disease. They looked at both Finnish and far-infrared saunas. The studies included people with ischemic heart disease, but the exact number of participants and study durations were not reported.</a:t>
            </a:r>
          </a:p>
        </p:txBody>
      </p:sp>
    </p:spTree>
  </p:cSld>
  <p:clrMapOvr>
    <a:masterClrMapping xmlns:a="http://schemas.openxmlformats.org/drawingml/2006/main"/>
  </p:clrMapOvr>
</p:sld>
</file>

<file path=ppt/slides/slide4.xml><?xml version="1.0" encoding="utf-8"?>
<p:sld xmlns:p="http://schemas.openxmlformats.org/presentationml/2006/main">
  <p:cSld>
    <p:spTree>
      <p:nvGrpSpPr>
        <p:cNvPr id="1" name=""/>
        <p:cNvGrpSpPr/>
        <p:nvPr/>
      </p:nvGrpSpPr>
      <p:grpSpPr>
        <a:xfrm xmlns:a="http://schemas.openxmlformats.org/drawingml/2006/main"/>
      </p:grpSpPr>
      <p:sp>
        <p:nvSpPr>
          <p:cNvPr id="2" name="bg"/>
          <p:cNvSpPr/>
          <p:nvPr/>
        </p:nvSpPr>
        <p:spPr>
          <a:xfrm xmlns:a="http://schemas.openxmlformats.org/drawingml/2006/main">
            <a:off x="0" y="0"/>
            <a:ext cx="12192000" cy="6858000"/>
          </a:xfrm>
          <a:prstGeom xmlns:a="http://schemas.openxmlformats.org/drawingml/2006/main" prst="rect">
            <a:avLst/>
          </a:prstGeom>
          <a:solidFill xmlns:a="http://schemas.openxmlformats.org/drawingml/2006/main">
            <a:srgbClr val="FFFFFF"/>
          </a:solidFill>
          <a:ln xmlns:a="http://schemas.openxmlformats.org/drawingml/2006/main">
            <a:noFill/>
          </a:ln>
        </p:spPr>
        <p:txBody>
          <a:bodyPr xmlns:a="http://schemas.openxmlformats.org/drawingml/2006/main"/>
          <a:lstStyle xmlns:a="http://schemas.openxmlformats.org/drawingml/2006/main"/>
          <a:p xmlns:a="http://schemas.openxmlformats.org/drawingml/2006/main"/>
        </p:txBody>
      </p:sp>
      <p:sp>
        <p:nvSpPr>
          <p:cNvPr id="3" name="bar"/>
          <p:cNvSpPr/>
          <p:nvPr/>
        </p:nvSpPr>
        <p:spPr>
          <a:xfrm xmlns:a="http://schemas.openxmlformats.org/drawingml/2006/main">
            <a:off x="0" y="0"/>
            <a:ext cx="76200" cy="6858000"/>
          </a:xfrm>
          <a:prstGeom xmlns:a="http://schemas.openxmlformats.org/drawingml/2006/main" prst="rect">
            <a:avLst/>
          </a:prstGeom>
          <a:solidFill xmlns:a="http://schemas.openxmlformats.org/drawingml/2006/main">
            <a:srgbClr val="3071F2"/>
          </a:solidFill>
          <a:ln xmlns:a="http://schemas.openxmlformats.org/drawingml/2006/main">
            <a:noFill/>
          </a:ln>
        </p:spPr>
        <p:txBody>
          <a:bodyPr xmlns:a="http://schemas.openxmlformats.org/drawingml/2006/main"/>
          <a:lstStyle xmlns:a="http://schemas.openxmlformats.org/drawingml/2006/main"/>
          <a:p xmlns:a="http://schemas.openxmlformats.org/drawingml/2006/main"/>
        </p:txBody>
      </p:sp>
      <p:sp>
        <p:nvSpPr>
          <p:cNvPr id="4" name="heading"/>
          <p:cNvSpPr txBox="1"/>
          <p:nvPr/>
        </p:nvSpPr>
        <p:spPr>
          <a:xfrm xmlns:a="http://schemas.openxmlformats.org/drawingml/2006/main">
            <a:off x="304800" y="457200"/>
            <a:ext cx="11582400" cy="1000000"/>
          </a:xfrm>
          <a:prstGeom xmlns:a="http://schemas.openxmlformats.org/drawingml/2006/main" prst="rect">
            <a:avLst/>
          </a:prstGeom>
          <a:noFill xmlns:a="http://schemas.openxmlformats.org/drawingml/2006/main"/>
        </p:spPr>
        <p:txBody>
          <a:bodyPr xmlns:a="http://schemas.openxmlformats.org/drawingml/2006/main" wrap="square">
            <a:normAutofit/>
          </a:bodyPr>
          <a:lstStyle xmlns:a="http://schemas.openxmlformats.org/drawingml/2006/main"/>
          <a:p xmlns:a="http://schemas.openxmlformats.org/drawingml/2006/main">
            <a:pPr algn="l"/>
            <a:r>
              <a:rPr lang="en-US" sz="3200" b="1" dirty="0">
                <a:solidFill>
                  <a:srgbClr val="143259"/>
                </a:solidFill>
                <a:latin typeface="+mj-lt"/>
              </a:rPr>
              <a:t>What it found</a:t>
            </a:r>
          </a:p>
        </p:txBody>
      </p:sp>
      <p:sp>
        <p:nvSpPr>
          <p:cNvPr id="5" name="rule"/>
          <p:cNvSpPr/>
          <p:nvPr/>
        </p:nvSpPr>
        <p:spPr>
          <a:xfrm xmlns:a="http://schemas.openxmlformats.org/drawingml/2006/main">
            <a:off x="304800" y="1530000"/>
            <a:ext cx="11582400" cy="19050"/>
          </a:xfrm>
          <a:prstGeom xmlns:a="http://schemas.openxmlformats.org/drawingml/2006/main" prst="rect">
            <a:avLst/>
          </a:prstGeom>
          <a:solidFill xmlns:a="http://schemas.openxmlformats.org/drawingml/2006/main">
            <a:srgbClr val="E8EDF5"/>
          </a:solidFill>
          <a:ln xmlns:a="http://schemas.openxmlformats.org/drawingml/2006/main">
            <a:noFill/>
          </a:ln>
        </p:spPr>
        <p:txBody>
          <a:bodyPr xmlns:a="http://schemas.openxmlformats.org/drawingml/2006/main"/>
          <a:lstStyle xmlns:a="http://schemas.openxmlformats.org/drawingml/2006/main"/>
          <a:p xmlns:a="http://schemas.openxmlformats.org/drawingml/2006/main"/>
        </p:txBody>
      </p:sp>
      <p:sp>
        <p:nvSpPr>
          <p:cNvPr id="6" name="body"/>
          <p:cNvSpPr txBox="1"/>
          <p:nvPr/>
        </p:nvSpPr>
        <p:spPr>
          <a:xfrm xmlns:a="http://schemas.openxmlformats.org/drawingml/2006/main">
            <a:off x="304800" y="1650000"/>
            <a:ext cx="11582400" cy="4800000"/>
          </a:xfrm>
          <a:prstGeom xmlns:a="http://schemas.openxmlformats.org/drawingml/2006/main" prst="rect">
            <a:avLst/>
          </a:prstGeom>
          <a:noFill xmlns:a="http://schemas.openxmlformats.org/drawingml/2006/main"/>
        </p:spPr>
        <p:txBody>
          <a:bodyPr xmlns:a="http://schemas.openxmlformats.org/drawingml/2006/main" wrap="square">
            <a:normAutofit/>
          </a:bodyPr>
          <a:lstStyle xmlns:a="http://schemas.openxmlformats.org/drawingml/2006/main"/>
          <a:p xmlns:a="http://schemas.openxmlformats.org/drawingml/2006/main">
            <a:pPr algn="l"/>
            <a:r>
              <a:rPr lang="en-US" sz="1800" b="0" dirty="0">
                <a:solidFill>
                  <a:srgbClr val="2C3E50"/>
                </a:solidFill>
                <a:latin typeface="+mj-lt"/>
              </a:rPr>
              <a:t>Sauna use may improve blood vessel function and lower blood pressure.It may help the heart pump blood more efficiently.It may reduce inflammation and improve the balance of the nervous system.Observational studies consistently show heart benefits, but results from randomized controlled trials are mixed.</a:t>
            </a:r>
          </a:p>
        </p:txBody>
      </p:sp>
    </p:spTree>
  </p:cSld>
  <p:clrMapOvr>
    <a:masterClrMapping xmlns:a="http://schemas.openxmlformats.org/drawingml/2006/main"/>
  </p:clrMapOvr>
</p:sld>
</file>

<file path=ppt/slides/slide5.xml><?xml version="1.0" encoding="utf-8"?>
<p:sld xmlns:p="http://schemas.openxmlformats.org/presentationml/2006/main">
  <p:cSld>
    <p:spTree>
      <p:nvGrpSpPr>
        <p:cNvPr id="1" name=""/>
        <p:cNvGrpSpPr/>
        <p:nvPr/>
      </p:nvGrpSpPr>
      <p:grpSpPr>
        <a:xfrm xmlns:a="http://schemas.openxmlformats.org/drawingml/2006/main"/>
      </p:grpSpPr>
      <p:sp>
        <p:nvSpPr>
          <p:cNvPr id="2" name="bg"/>
          <p:cNvSpPr/>
          <p:nvPr/>
        </p:nvSpPr>
        <p:spPr>
          <a:xfrm xmlns:a="http://schemas.openxmlformats.org/drawingml/2006/main">
            <a:off x="0" y="0"/>
            <a:ext cx="12192000" cy="6858000"/>
          </a:xfrm>
          <a:prstGeom xmlns:a="http://schemas.openxmlformats.org/drawingml/2006/main" prst="rect">
            <a:avLst/>
          </a:prstGeom>
          <a:solidFill xmlns:a="http://schemas.openxmlformats.org/drawingml/2006/main">
            <a:srgbClr val="FFFFFF"/>
          </a:solidFill>
          <a:ln xmlns:a="http://schemas.openxmlformats.org/drawingml/2006/main">
            <a:noFill/>
          </a:ln>
        </p:spPr>
        <p:txBody>
          <a:bodyPr xmlns:a="http://schemas.openxmlformats.org/drawingml/2006/main"/>
          <a:lstStyle xmlns:a="http://schemas.openxmlformats.org/drawingml/2006/main"/>
          <a:p xmlns:a="http://schemas.openxmlformats.org/drawingml/2006/main"/>
        </p:txBody>
      </p:sp>
      <p:sp>
        <p:nvSpPr>
          <p:cNvPr id="3" name="bar"/>
          <p:cNvSpPr/>
          <p:nvPr/>
        </p:nvSpPr>
        <p:spPr>
          <a:xfrm xmlns:a="http://schemas.openxmlformats.org/drawingml/2006/main">
            <a:off x="0" y="0"/>
            <a:ext cx="76200" cy="6858000"/>
          </a:xfrm>
          <a:prstGeom xmlns:a="http://schemas.openxmlformats.org/drawingml/2006/main" prst="rect">
            <a:avLst/>
          </a:prstGeom>
          <a:solidFill xmlns:a="http://schemas.openxmlformats.org/drawingml/2006/main">
            <a:srgbClr val="3071F2"/>
          </a:solidFill>
          <a:ln xmlns:a="http://schemas.openxmlformats.org/drawingml/2006/main">
            <a:noFill/>
          </a:ln>
        </p:spPr>
        <p:txBody>
          <a:bodyPr xmlns:a="http://schemas.openxmlformats.org/drawingml/2006/main"/>
          <a:lstStyle xmlns:a="http://schemas.openxmlformats.org/drawingml/2006/main"/>
          <a:p xmlns:a="http://schemas.openxmlformats.org/drawingml/2006/main"/>
        </p:txBody>
      </p:sp>
      <p:sp>
        <p:nvSpPr>
          <p:cNvPr id="4" name="heading"/>
          <p:cNvSpPr txBox="1"/>
          <p:nvPr/>
        </p:nvSpPr>
        <p:spPr>
          <a:xfrm xmlns:a="http://schemas.openxmlformats.org/drawingml/2006/main">
            <a:off x="304800" y="457200"/>
            <a:ext cx="11582400" cy="1000000"/>
          </a:xfrm>
          <a:prstGeom xmlns:a="http://schemas.openxmlformats.org/drawingml/2006/main" prst="rect">
            <a:avLst/>
          </a:prstGeom>
          <a:noFill xmlns:a="http://schemas.openxmlformats.org/drawingml/2006/main"/>
        </p:spPr>
        <p:txBody>
          <a:bodyPr xmlns:a="http://schemas.openxmlformats.org/drawingml/2006/main" wrap="square">
            <a:normAutofit/>
          </a:bodyPr>
          <a:lstStyle xmlns:a="http://schemas.openxmlformats.org/drawingml/2006/main"/>
          <a:p xmlns:a="http://schemas.openxmlformats.org/drawingml/2006/main">
            <a:pPr algn="l"/>
            <a:r>
              <a:rPr lang="en-US" sz="3200" b="1" dirty="0">
                <a:solidFill>
                  <a:srgbClr val="143259"/>
                </a:solidFill>
                <a:latin typeface="+mj-lt"/>
              </a:rPr>
              <a:t>How much to trust it</a:t>
            </a:r>
          </a:p>
        </p:txBody>
      </p:sp>
      <p:sp>
        <p:nvSpPr>
          <p:cNvPr id="5" name="rule"/>
          <p:cNvSpPr/>
          <p:nvPr/>
        </p:nvSpPr>
        <p:spPr>
          <a:xfrm xmlns:a="http://schemas.openxmlformats.org/drawingml/2006/main">
            <a:off x="304800" y="1530000"/>
            <a:ext cx="11582400" cy="19050"/>
          </a:xfrm>
          <a:prstGeom xmlns:a="http://schemas.openxmlformats.org/drawingml/2006/main" prst="rect">
            <a:avLst/>
          </a:prstGeom>
          <a:solidFill xmlns:a="http://schemas.openxmlformats.org/drawingml/2006/main">
            <a:srgbClr val="E8EDF5"/>
          </a:solidFill>
          <a:ln xmlns:a="http://schemas.openxmlformats.org/drawingml/2006/main">
            <a:noFill/>
          </a:ln>
        </p:spPr>
        <p:txBody>
          <a:bodyPr xmlns:a="http://schemas.openxmlformats.org/drawingml/2006/main"/>
          <a:lstStyle xmlns:a="http://schemas.openxmlformats.org/drawingml/2006/main"/>
          <a:p xmlns:a="http://schemas.openxmlformats.org/drawingml/2006/main"/>
        </p:txBody>
      </p:sp>
      <p:sp>
        <p:nvSpPr>
          <p:cNvPr id="6" name="body"/>
          <p:cNvSpPr txBox="1"/>
          <p:nvPr/>
        </p:nvSpPr>
        <p:spPr>
          <a:xfrm xmlns:a="http://schemas.openxmlformats.org/drawingml/2006/main">
            <a:off x="304800" y="1650000"/>
            <a:ext cx="11582400" cy="4800000"/>
          </a:xfrm>
          <a:prstGeom xmlns:a="http://schemas.openxmlformats.org/drawingml/2006/main" prst="rect">
            <a:avLst/>
          </a:prstGeom>
          <a:noFill xmlns:a="http://schemas.openxmlformats.org/drawingml/2006/main"/>
        </p:spPr>
        <p:txBody>
          <a:bodyPr xmlns:a="http://schemas.openxmlformats.org/drawingml/2006/main" wrap="square">
            <a:normAutofit/>
          </a:bodyPr>
          <a:lstStyle xmlns:a="http://schemas.openxmlformats.org/drawingml/2006/main"/>
          <a:p xmlns:a="http://schemas.openxmlformats.org/drawingml/2006/main">
            <a:pPr algn="l"/>
            <a:r>
              <a:rPr lang="en-US" sz="1800" b="0" dirty="0">
                <a:solidFill>
                  <a:srgbClr val="2C3E50"/>
                </a:solidFill>
                <a:latin typeface="+mj-lt"/>
              </a:rPr>
              <a:t>This review earns a Moderate trust tier because it is a review of existing studies, not a new experiment. The biggest limitation is that the results from stronger studies (randomized trials) are mixed, so the evidence is not conclusive.</a:t>
            </a:r>
          </a:p>
        </p:txBody>
      </p:sp>
    </p:spTree>
  </p:cSld>
  <p:clrMapOvr>
    <a:masterClrMapping xmlns:a="http://schemas.openxmlformats.org/drawingml/2006/main"/>
  </p:clrMapOvr>
</p:sld>
</file>

<file path=ppt/slides/slide6.xml><?xml version="1.0" encoding="utf-8"?>
<p:sld xmlns:p="http://schemas.openxmlformats.org/presentationml/2006/main">
  <p:cSld>
    <p:spTree>
      <p:nvGrpSpPr>
        <p:cNvPr id="1" name=""/>
        <p:cNvGrpSpPr/>
        <p:nvPr/>
      </p:nvGrpSpPr>
      <p:grpSpPr>
        <a:xfrm xmlns:a="http://schemas.openxmlformats.org/drawingml/2006/main"/>
      </p:grpSpPr>
      <p:sp>
        <p:nvSpPr>
          <p:cNvPr id="2" name="bg"/>
          <p:cNvSpPr/>
          <p:nvPr/>
        </p:nvSpPr>
        <p:spPr>
          <a:xfrm xmlns:a="http://schemas.openxmlformats.org/drawingml/2006/main">
            <a:off x="0" y="0"/>
            <a:ext cx="12192000" cy="6858000"/>
          </a:xfrm>
          <a:prstGeom xmlns:a="http://schemas.openxmlformats.org/drawingml/2006/main" prst="rect">
            <a:avLst/>
          </a:prstGeom>
          <a:solidFill xmlns:a="http://schemas.openxmlformats.org/drawingml/2006/main">
            <a:srgbClr val="FFFFFF"/>
          </a:solidFill>
          <a:ln xmlns:a="http://schemas.openxmlformats.org/drawingml/2006/main">
            <a:noFill/>
          </a:ln>
        </p:spPr>
        <p:txBody>
          <a:bodyPr xmlns:a="http://schemas.openxmlformats.org/drawingml/2006/main"/>
          <a:lstStyle xmlns:a="http://schemas.openxmlformats.org/drawingml/2006/main"/>
          <a:p xmlns:a="http://schemas.openxmlformats.org/drawingml/2006/main"/>
        </p:txBody>
      </p:sp>
      <p:sp>
        <p:nvSpPr>
          <p:cNvPr id="3" name="bar"/>
          <p:cNvSpPr/>
          <p:nvPr/>
        </p:nvSpPr>
        <p:spPr>
          <a:xfrm xmlns:a="http://schemas.openxmlformats.org/drawingml/2006/main">
            <a:off x="0" y="0"/>
            <a:ext cx="76200" cy="6858000"/>
          </a:xfrm>
          <a:prstGeom xmlns:a="http://schemas.openxmlformats.org/drawingml/2006/main" prst="rect">
            <a:avLst/>
          </a:prstGeom>
          <a:solidFill xmlns:a="http://schemas.openxmlformats.org/drawingml/2006/main">
            <a:srgbClr val="3071F2"/>
          </a:solidFill>
          <a:ln xmlns:a="http://schemas.openxmlformats.org/drawingml/2006/main">
            <a:noFill/>
          </a:ln>
        </p:spPr>
        <p:txBody>
          <a:bodyPr xmlns:a="http://schemas.openxmlformats.org/drawingml/2006/main"/>
          <a:lstStyle xmlns:a="http://schemas.openxmlformats.org/drawingml/2006/main"/>
          <a:p xmlns:a="http://schemas.openxmlformats.org/drawingml/2006/main"/>
        </p:txBody>
      </p:sp>
      <p:sp>
        <p:nvSpPr>
          <p:cNvPr id="4" name="heading"/>
          <p:cNvSpPr txBox="1"/>
          <p:nvPr/>
        </p:nvSpPr>
        <p:spPr>
          <a:xfrm xmlns:a="http://schemas.openxmlformats.org/drawingml/2006/main">
            <a:off x="304800" y="457200"/>
            <a:ext cx="11582400" cy="1000000"/>
          </a:xfrm>
          <a:prstGeom xmlns:a="http://schemas.openxmlformats.org/drawingml/2006/main" prst="rect">
            <a:avLst/>
          </a:prstGeom>
          <a:noFill xmlns:a="http://schemas.openxmlformats.org/drawingml/2006/main"/>
        </p:spPr>
        <p:txBody>
          <a:bodyPr xmlns:a="http://schemas.openxmlformats.org/drawingml/2006/main" wrap="square">
            <a:normAutofit/>
          </a:bodyPr>
          <a:lstStyle xmlns:a="http://schemas.openxmlformats.org/drawingml/2006/main"/>
          <a:p xmlns:a="http://schemas.openxmlformats.org/drawingml/2006/main">
            <a:pPr algn="l"/>
            <a:r>
              <a:rPr lang="en-US" sz="3200" b="1" dirty="0">
                <a:solidFill>
                  <a:srgbClr val="143259"/>
                </a:solidFill>
                <a:latin typeface="+mj-lt"/>
              </a:rPr>
              <a:t>Your action plan</a:t>
            </a:r>
          </a:p>
        </p:txBody>
      </p:sp>
      <p:sp>
        <p:nvSpPr>
          <p:cNvPr id="5" name="rule"/>
          <p:cNvSpPr/>
          <p:nvPr/>
        </p:nvSpPr>
        <p:spPr>
          <a:xfrm xmlns:a="http://schemas.openxmlformats.org/drawingml/2006/main">
            <a:off x="304800" y="1530000"/>
            <a:ext cx="11582400" cy="19050"/>
          </a:xfrm>
          <a:prstGeom xmlns:a="http://schemas.openxmlformats.org/drawingml/2006/main" prst="rect">
            <a:avLst/>
          </a:prstGeom>
          <a:solidFill xmlns:a="http://schemas.openxmlformats.org/drawingml/2006/main">
            <a:srgbClr val="E8EDF5"/>
          </a:solidFill>
          <a:ln xmlns:a="http://schemas.openxmlformats.org/drawingml/2006/main">
            <a:noFill/>
          </a:ln>
        </p:spPr>
        <p:txBody>
          <a:bodyPr xmlns:a="http://schemas.openxmlformats.org/drawingml/2006/main"/>
          <a:lstStyle xmlns:a="http://schemas.openxmlformats.org/drawingml/2006/main"/>
          <a:p xmlns:a="http://schemas.openxmlformats.org/drawingml/2006/main"/>
        </p:txBody>
      </p:sp>
      <p:sp>
        <p:nvSpPr>
          <p:cNvPr id="6" name="body"/>
          <p:cNvSpPr txBox="1"/>
          <p:nvPr/>
        </p:nvSpPr>
        <p:spPr>
          <a:xfrm xmlns:a="http://schemas.openxmlformats.org/drawingml/2006/main">
            <a:off x="304800" y="1650000"/>
            <a:ext cx="11582400" cy="4800000"/>
          </a:xfrm>
          <a:prstGeom xmlns:a="http://schemas.openxmlformats.org/drawingml/2006/main" prst="rect">
            <a:avLst/>
          </a:prstGeom>
          <a:noFill xmlns:a="http://schemas.openxmlformats.org/drawingml/2006/main"/>
        </p:spPr>
        <p:txBody>
          <a:bodyPr xmlns:a="http://schemas.openxmlformats.org/drawingml/2006/main" wrap="square">
            <a:normAutofit/>
          </a:bodyPr>
          <a:lstStyle xmlns:a="http://schemas.openxmlformats.org/drawingml/2006/main"/>
          <a:p xmlns:a="http://schemas.openxmlformats.org/drawingml/2006/main">
            <a:pPr algn="l"/>
            <a:r>
              <a:rPr lang="en-US" sz="1800" b="0" dirty="0">
                <a:solidFill>
                  <a:srgbClr val="2C3E50"/>
                </a:solidFill>
                <a:latin typeface="+mj-lt"/>
              </a:rPr>
              <a:t>If you are generally healthy, occasional sauna use (e.g., once or twice a week) may be safe and relaxing.If you have heart disease or other health conditions, talk to your doctor before starting sauna bathing.Stay hydrated before and after sauna use, and limit sessions to 15-20 minutes at a comfortable temperature.This summary is for general information only and is not medical advice. Talk to a qualified professional before changing anything about your health.</a:t>
            </a:r>
          </a:p>
        </p:txBody>
      </p:sp>
    </p:spTree>
  </p:cSld>
  <p:clrMapOvr>
    <a:masterClrMapping xmlns:a="http://schemas.openxmlformats.org/drawingml/2006/main"/>
  </p:clrMapOvr>
</p:sld>
</file>