
<file path=[Content_Types].xml><?xml version="1.0" encoding="utf-8"?>
<Types xmlns="http://schemas.openxmlformats.org/package/2006/content-types">
  <Default Extension="xml" ContentType="application/vnd.openxmlformats-officedocument.presentationml.presentation.main+xml"/>
  <Default Extension="rels" ContentType="application/vnd.openxmlformats-package.relationships+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Masters/theme/theme1.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Types>
</file>

<file path=_rels/.rels>&#65279;<?xml version="1.0" encoding="utf-8"?><Relationships xmlns="http://schemas.openxmlformats.org/package/2006/relationships"><Relationship Type="http://schemas.openxmlformats.org/officeDocument/2006/relationships/officeDocument" Target="/ppt/presentation.xml" Id="R39a6f52a01504f6f" /></Relationships>
</file>

<file path=ppt/presentation.xml><?xml version="1.0" encoding="utf-8"?>
<p:presentation xmlns:p="http://schemas.openxmlformats.org/presentationml/2006/main">
  <p:sldMasterIdLst>
    <p:sldMasterId xmlns:r="http://schemas.openxmlformats.org/officeDocument/2006/relationships" id="2147483648" r:id="rId1"/>
  </p:sldMasterIdLst>
  <p:sldIdLst>
    <p:sldId xmlns:r="http://schemas.openxmlformats.org/officeDocument/2006/relationships" id="256" r:id="Rb055e380221247e8"/>
    <p:sldId xmlns:r="http://schemas.openxmlformats.org/officeDocument/2006/relationships" id="257" r:id="Rcd8fa09bcf3146bb"/>
    <p:sldId xmlns:r="http://schemas.openxmlformats.org/officeDocument/2006/relationships" id="258" r:id="Re1571724b08d4ba7"/>
    <p:sldId xmlns:r="http://schemas.openxmlformats.org/officeDocument/2006/relationships" id="259" r:id="R3a2eeefe84c84a38"/>
    <p:sldId xmlns:r="http://schemas.openxmlformats.org/officeDocument/2006/relationships" id="260" r:id="Rc370dbb607bb4e47"/>
    <p:sldId xmlns:r="http://schemas.openxmlformats.org/officeDocument/2006/relationships" id="261" r:id="Reaaa2a6c2a4441b8"/>
  </p:sldIdLst>
  <p:sldSz cx="12192000" cy="6858000" type="screen16x9"/>
  <p:notesSz cx="6858000" cy="9144000"/>
</p:presentation>
</file>

<file path=ppt/_rels/presentation.xml.rels>&#65279;<?xml version="1.0" encoding="utf-8"?><Relationships xmlns="http://schemas.openxmlformats.org/package/2006/relationships"><Relationship Type="http://schemas.openxmlformats.org/officeDocument/2006/relationships/slideMaster" Target="/ppt/slideMasters/slideMaster1.xml" Id="rId1" /><Relationship Type="http://schemas.openxmlformats.org/officeDocument/2006/relationships/slide" Target="/ppt/slides/slide1.xml" Id="Rb055e380221247e8" /><Relationship Type="http://schemas.openxmlformats.org/officeDocument/2006/relationships/slide" Target="/ppt/slides/slide2.xml" Id="Rcd8fa09bcf3146bb" /><Relationship Type="http://schemas.openxmlformats.org/officeDocument/2006/relationships/slide" Target="/ppt/slides/slide3.xml" Id="Re1571724b08d4ba7" /><Relationship Type="http://schemas.openxmlformats.org/officeDocument/2006/relationships/slide" Target="/ppt/slides/slide4.xml" Id="R3a2eeefe84c84a38" /><Relationship Type="http://schemas.openxmlformats.org/officeDocument/2006/relationships/slide" Target="/ppt/slides/slide5.xml" Id="Rc370dbb607bb4e47" /><Relationship Type="http://schemas.openxmlformats.org/officeDocument/2006/relationships/slide" Target="/ppt/slides/slide6.xml" Id="Reaaa2a6c2a4441b8" /></Relationships>
</file>

<file path=ppt/slideLayouts/slideLayout1.xml><?xml version="1.0" encoding="utf-8"?>
<p:sldLayout xmlns:p="http://schemas.openxmlformats.org/presentationml/2006/main" type="blank" preserve="1">
  <p:cSld>
    <p:spTree>
      <p:nvGrpSpPr>
        <p:cNvPr id="1" name=""/>
        <p:cNvGrpSpPr/>
        <p:nvPr/>
      </p:nvGrpSpPr>
      <p:grpSpPr>
        <a:xfrm xmlns:a="http://schemas.openxmlformats.org/drawingml/2006/main"/>
      </p:grpSpPr>
    </p:spTree>
  </p:cSld>
  <p:clrMapOvr>
    <a:masterClrMapping xmlns:a="http://schemas.openxmlformats.org/drawingml/2006/main"/>
  </p:clrMapOvr>
</p:sldLayout>
</file>

<file path=ppt/slideMasters/_rels/slideMaster1.xml.rels>&#65279;<?xml version="1.0" encoding="utf-8"?><Relationships xmlns="http://schemas.openxmlformats.org/package/2006/relationships"><Relationship Type="http://schemas.openxmlformats.org/officeDocument/2006/relationships/slideLayout" Target="/ppt/slideLayouts/slideLayout1.xml" Id="rId1" /><Relationship Type="http://schemas.openxmlformats.org/officeDocument/2006/relationships/theme" Target="/ppt/slideMasters/theme/theme1.xml" Id="rId2" /></Relationships>
</file>

<file path=ppt/slideMasters/slideMaster1.xml><?xml version="1.0" encoding="utf-8"?>
<p:sldMaster xmlns:p="http://schemas.openxmlformats.org/presentationml/2006/main">
  <p:cSld>
    <p:spTree>
      <p:nvGrpSpPr>
        <p:cNvPr id="1" name=""/>
        <p:cNvGrpSpPr/>
        <p:nvPr/>
      </p:nvGrpSpPr>
      <p:grpSpPr>
        <a:xfrm xmlns:a="http://schemas.openxmlformats.org/drawingml/2006/main"/>
      </p:grpSpPr>
    </p:spTree>
  </p:cSld>
  <p:clrMap bg1="lt1" tx1="dk1" bg2="lt2" tx2="dk2" accent1="accent1" accent2="accent2" accent3="accent3" accent4="accent4" accent5="accent5" accent6="accent6" hlink="hlink" folHlink="folHlink"/>
  <p:sldLayoutIdLst>
    <p:sldLayoutId xmlns:r="http://schemas.openxmlformats.org/officeDocument/2006/relationships" id="2147483649" r:id="rId1"/>
  </p:sldLayoutIdLst>
  <p:txStyles>
    <p:titleStyle/>
    <p:bodyStyle/>
    <p:otherStyle/>
  </p:txStyles>
</p:sldMaster>
</file>

<file path=ppt/slideMasters/theme/theme1.xml><?xml version="1.0" encoding="utf-8"?>
<a:theme xmlns:a="http://schemas.openxmlformats.org/drawingml/2006/main" name="GabGregori Theme">
  <a:themeElements>
    <a:clrScheme name="GabGregori">
      <a:dk1>
        <a:srgbClr val="143259"/>
      </a:dk1>
      <a:lt1>
        <a:srgbClr val="FFFFFF"/>
      </a:lt1>
      <a:dk2>
        <a:srgbClr val="2C3E50"/>
      </a:dk2>
      <a:lt2>
        <a:srgbClr val="F2F7FB"/>
      </a:lt2>
      <a:accent1>
        <a:srgbClr val="3071F2"/>
      </a:accent1>
      <a:accent2>
        <a:srgbClr val="89C2D9"/>
      </a:accent2>
      <a:accent3>
        <a:srgbClr val="CAF2C9"/>
      </a:accent3>
      <a:accent4>
        <a:srgbClr val="418EF2"/>
      </a:accent4>
      <a:accent5>
        <a:srgbClr val="5A6A7E"/>
      </a:accent5>
      <a:accent6>
        <a:srgbClr val="E8EDF5"/>
      </a:accent6>
      <a:hlink>
        <a:srgbClr val="3071F2"/>
      </a:hlink>
      <a:folHlink>
        <a:srgbClr val="418EF2"/>
      </a:folHlink>
    </a:clrScheme>
    <a:fontScheme name="Office">
      <a:majorFont>
        <a:latin typeface="Calibri"/>
        <a:ea typeface=""/>
        <a:cs typeface=""/>
      </a:majorFont>
      <a:minorFont>
        <a:latin typeface="Calibri"/>
        <a:ea typeface=""/>
        <a:cs typeface=""/>
      </a:minorFont>
    </a:fontScheme>
    <a:fmtScheme name="Office">
      <a:fillStyleLst>
        <a:solidFill>
          <a:schemeClr val="phClr"/>
        </a:solidFill>
        <a:gradFill>
          <a:gsLst/>
        </a:gradFill>
        <a:gradFill>
          <a:gsLst/>
        </a:gradFill>
      </a:fillStyleLst>
      <a:lnStyleLst>
        <a:ln w="6350">
          <a:solidFill>
            <a:schemeClr val="phClr"/>
          </a:solidFill>
        </a:ln>
        <a:ln w="12700">
          <a:solidFill>
            <a:schemeClr val="phClr"/>
          </a:solidFill>
        </a:ln>
        <a:ln w="19050">
          <a:solidFill>
            <a:schemeClr val="phClr"/>
          </a:solidFill>
        </a:ln>
      </a:lnStyleLst>
      <a:effectStyleLst>
        <a:effectStyle>
          <a:effectLst/>
        </a:effectStyle>
        <a:effectStyle>
          <a:effectLst/>
        </a:effectStyle>
        <a:effectStyle>
          <a:effectLst/>
        </a:effectStyle>
      </a:effectStyleLst>
      <a:bgFillStyleLst>
        <a:solidFill>
          <a:schemeClr val="phClr"/>
        </a:solidFill>
        <a:solidFill>
          <a:schemeClr val="phClr"/>
        </a:solidFill>
        <a:gradFill>
          <a:gsLst/>
        </a:gradFill>
      </a:bgFillStyleLst>
    </a:fmtScheme>
  </a:themeElements>
</a:theme>
</file>

<file path=ppt/slides/_rels/slide1.xml.rels>&#65279;<?xml version="1.0" encoding="utf-8"?><Relationships xmlns="http://schemas.openxmlformats.org/package/2006/relationships"><Relationship Type="http://schemas.openxmlformats.org/officeDocument/2006/relationships/slideLayout" Target="/ppt/slideLayouts/slideLayout1.xml" Id="rId1" /></Relationships>
</file>

<file path=ppt/slides/_rels/slide2.xml.rels>&#65279;<?xml version="1.0" encoding="utf-8"?><Relationships xmlns="http://schemas.openxmlformats.org/package/2006/relationships"><Relationship Type="http://schemas.openxmlformats.org/officeDocument/2006/relationships/slideLayout" Target="/ppt/slideLayouts/slideLayout1.xml" Id="rId1" /></Relationships>
</file>

<file path=ppt/slides/_rels/slide3.xml.rels>&#65279;<?xml version="1.0" encoding="utf-8"?><Relationships xmlns="http://schemas.openxmlformats.org/package/2006/relationships"><Relationship Type="http://schemas.openxmlformats.org/officeDocument/2006/relationships/slideLayout" Target="/ppt/slideLayouts/slideLayout1.xml" Id="rId1" /></Relationships>
</file>

<file path=ppt/slides/_rels/slide4.xml.rels>&#65279;<?xml version="1.0" encoding="utf-8"?><Relationships xmlns="http://schemas.openxmlformats.org/package/2006/relationships"><Relationship Type="http://schemas.openxmlformats.org/officeDocument/2006/relationships/slideLayout" Target="/ppt/slideLayouts/slideLayout1.xml" Id="rId1" /></Relationships>
</file>

<file path=ppt/slides/_rels/slide5.xml.rels>&#65279;<?xml version="1.0" encoding="utf-8"?><Relationships xmlns="http://schemas.openxmlformats.org/package/2006/relationships"><Relationship Type="http://schemas.openxmlformats.org/officeDocument/2006/relationships/slideLayout" Target="/ppt/slideLayouts/slideLayout1.xml" Id="rId1" /></Relationships>
</file>

<file path=ppt/slides/_rels/slide6.xml.rels>&#65279;<?xml version="1.0" encoding="utf-8"?><Relationships xmlns="http://schemas.openxmlformats.org/package/2006/relationships"><Relationship Type="http://schemas.openxmlformats.org/officeDocument/2006/relationships/slideLayout" Target="/ppt/slideLayouts/slideLayout1.xml" Id="rId1" /></Relationships>
</file>

<file path=ppt/slides/slide1.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143259"/>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title"/>
          <p:cNvSpPr txBox="1"/>
          <p:nvPr/>
        </p:nvSpPr>
        <p:spPr>
          <a:xfrm xmlns:a="http://schemas.openxmlformats.org/drawingml/2006/main">
            <a:off x="686000" y="1600000"/>
            <a:ext cx="10820000" cy="2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4000" b="1" dirty="0">
                <a:solidFill>
                  <a:srgbClr val="FFFFFF"/>
                </a:solidFill>
                <a:latin typeface="+mj-lt"/>
              </a:rPr>
              <a:t>Saunieren und Herzgesundheit: Was die Forschung sagt</a:t>
            </a:r>
          </a:p>
        </p:txBody>
      </p:sp>
      <p:sp>
        <p:nvSpPr>
          <p:cNvPr id="4" name="line"/>
          <p:cNvSpPr/>
          <p:nvPr/>
        </p:nvSpPr>
        <p:spPr>
          <a:xfrm xmlns:a="http://schemas.openxmlformats.org/drawingml/2006/main">
            <a:off x="686000" y="3700000"/>
            <a:ext cx="2743200" cy="3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5" name="sub"/>
          <p:cNvSpPr txBox="1"/>
          <p:nvPr/>
        </p:nvSpPr>
        <p:spPr>
          <a:xfrm xmlns:a="http://schemas.openxmlformats.org/drawingml/2006/main">
            <a:off x="686000" y="3900000"/>
            <a:ext cx="10820000" cy="1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89C2D9"/>
                </a:solidFill>
                <a:latin typeface="+mj-lt"/>
              </a:rPr>
              <a:t>Eine Übersichtsarbeit legt nahe, dass Saunieren die Herzgesundheit fördern könnte, aber es sind weitere Studien erforderlich.</a:t>
            </a:r>
          </a:p>
        </p:txBody>
      </p:sp>
    </p:spTree>
  </p:cSld>
  <p:clrMapOvr>
    <a:masterClrMapping xmlns:a="http://schemas.openxmlformats.org/drawingml/2006/main"/>
  </p:clrMapOvr>
</p:sld>
</file>

<file path=ppt/slides/slide2.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FFFFFF"/>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bar"/>
          <p:cNvSpPr/>
          <p:nvPr/>
        </p:nvSpPr>
        <p:spPr>
          <a:xfrm xmlns:a="http://schemas.openxmlformats.org/drawingml/2006/main">
            <a:off x="0" y="0"/>
            <a:ext cx="76200" cy="685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4" name="heading"/>
          <p:cNvSpPr txBox="1"/>
          <p:nvPr/>
        </p:nvSpPr>
        <p:spPr>
          <a:xfrm xmlns:a="http://schemas.openxmlformats.org/drawingml/2006/main">
            <a:off x="304800" y="457200"/>
            <a:ext cx="11582400" cy="1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3200" b="1" dirty="0">
                <a:solidFill>
                  <a:srgbClr val="143259"/>
                </a:solidFill>
                <a:latin typeface="+mj-lt"/>
              </a:rPr>
              <a:t>Einleitung</a:t>
            </a:r>
          </a:p>
        </p:txBody>
      </p:sp>
      <p:sp>
        <p:nvSpPr>
          <p:cNvPr id="5" name="rule"/>
          <p:cNvSpPr/>
          <p:nvPr/>
        </p:nvSpPr>
        <p:spPr>
          <a:xfrm xmlns:a="http://schemas.openxmlformats.org/drawingml/2006/main">
            <a:off x="304800" y="1530000"/>
            <a:ext cx="11582400" cy="19050"/>
          </a:xfrm>
          <a:prstGeom xmlns:a="http://schemas.openxmlformats.org/drawingml/2006/main" prst="rect">
            <a:avLst/>
          </a:prstGeom>
          <a:solidFill xmlns:a="http://schemas.openxmlformats.org/drawingml/2006/main">
            <a:srgbClr val="E8EDF5"/>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6" name="body"/>
          <p:cNvSpPr txBox="1"/>
          <p:nvPr/>
        </p:nvSpPr>
        <p:spPr>
          <a:xfrm xmlns:a="http://schemas.openxmlformats.org/drawingml/2006/main">
            <a:off x="304800" y="1650000"/>
            <a:ext cx="11582400" cy="4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2C3E50"/>
                </a:solidFill>
                <a:latin typeface="+mj-lt"/>
              </a:rPr>
              <a:t>Diese Übersichtsarbeit untersucht, ob Saunieren Menschen mit ischämischer Herzkrankheit helfen kann, einem Zustand, bei dem das Herz nicht genügend durchblutet wird. Saunieren könnte ähnliche Vorteile für das Herz bieten wie moderate Bewegung.</a:t>
            </a:r>
          </a:p>
        </p:txBody>
      </p:sp>
    </p:spTree>
  </p:cSld>
  <p:clrMapOvr>
    <a:masterClrMapping xmlns:a="http://schemas.openxmlformats.org/drawingml/2006/main"/>
  </p:clrMapOvr>
</p:sld>
</file>

<file path=ppt/slides/slide3.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FFFFFF"/>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bar"/>
          <p:cNvSpPr/>
          <p:nvPr/>
        </p:nvSpPr>
        <p:spPr>
          <a:xfrm xmlns:a="http://schemas.openxmlformats.org/drawingml/2006/main">
            <a:off x="0" y="0"/>
            <a:ext cx="76200" cy="685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4" name="heading"/>
          <p:cNvSpPr txBox="1"/>
          <p:nvPr/>
        </p:nvSpPr>
        <p:spPr>
          <a:xfrm xmlns:a="http://schemas.openxmlformats.org/drawingml/2006/main">
            <a:off x="304800" y="457200"/>
            <a:ext cx="11582400" cy="1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3200" b="1" dirty="0">
                <a:solidFill>
                  <a:srgbClr val="143259"/>
                </a:solidFill>
                <a:latin typeface="+mj-lt"/>
              </a:rPr>
              <a:t>Was die Studie tat</a:t>
            </a:r>
          </a:p>
        </p:txBody>
      </p:sp>
      <p:sp>
        <p:nvSpPr>
          <p:cNvPr id="5" name="rule"/>
          <p:cNvSpPr/>
          <p:nvPr/>
        </p:nvSpPr>
        <p:spPr>
          <a:xfrm xmlns:a="http://schemas.openxmlformats.org/drawingml/2006/main">
            <a:off x="304800" y="1530000"/>
            <a:ext cx="11582400" cy="19050"/>
          </a:xfrm>
          <a:prstGeom xmlns:a="http://schemas.openxmlformats.org/drawingml/2006/main" prst="rect">
            <a:avLst/>
          </a:prstGeom>
          <a:solidFill xmlns:a="http://schemas.openxmlformats.org/drawingml/2006/main">
            <a:srgbClr val="E8EDF5"/>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6" name="body"/>
          <p:cNvSpPr txBox="1"/>
          <p:nvPr/>
        </p:nvSpPr>
        <p:spPr>
          <a:xfrm xmlns:a="http://schemas.openxmlformats.org/drawingml/2006/main">
            <a:off x="304800" y="1650000"/>
            <a:ext cx="11582400" cy="4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2C3E50"/>
                </a:solidFill>
                <a:latin typeface="+mj-lt"/>
              </a:rPr>
              <a:t>Die Forscher durchsuchten Studien aus den Jahren 2015 bis 2025 zum Thema Saunieren und Herzkrankheiten. Sie betrachteten sowohl finnische als auch Ferninfrarot-Saunen. Die Studien umfassten Menschen mit ischämischer Herzkrankheit, aber die genaue Anzahl der Teilnehmer und die Studiendauer wurden nicht angegeben.</a:t>
            </a:r>
          </a:p>
        </p:txBody>
      </p:sp>
    </p:spTree>
  </p:cSld>
  <p:clrMapOvr>
    <a:masterClrMapping xmlns:a="http://schemas.openxmlformats.org/drawingml/2006/main"/>
  </p:clrMapOvr>
</p:sld>
</file>

<file path=ppt/slides/slide4.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FFFFFF"/>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bar"/>
          <p:cNvSpPr/>
          <p:nvPr/>
        </p:nvSpPr>
        <p:spPr>
          <a:xfrm xmlns:a="http://schemas.openxmlformats.org/drawingml/2006/main">
            <a:off x="0" y="0"/>
            <a:ext cx="76200" cy="685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4" name="heading"/>
          <p:cNvSpPr txBox="1"/>
          <p:nvPr/>
        </p:nvSpPr>
        <p:spPr>
          <a:xfrm xmlns:a="http://schemas.openxmlformats.org/drawingml/2006/main">
            <a:off x="304800" y="457200"/>
            <a:ext cx="11582400" cy="1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3200" b="1" dirty="0">
                <a:solidFill>
                  <a:srgbClr val="143259"/>
                </a:solidFill>
                <a:latin typeface="+mj-lt"/>
              </a:rPr>
              <a:t>Was sie fand</a:t>
            </a:r>
          </a:p>
        </p:txBody>
      </p:sp>
      <p:sp>
        <p:nvSpPr>
          <p:cNvPr id="5" name="rule"/>
          <p:cNvSpPr/>
          <p:nvPr/>
        </p:nvSpPr>
        <p:spPr>
          <a:xfrm xmlns:a="http://schemas.openxmlformats.org/drawingml/2006/main">
            <a:off x="304800" y="1530000"/>
            <a:ext cx="11582400" cy="19050"/>
          </a:xfrm>
          <a:prstGeom xmlns:a="http://schemas.openxmlformats.org/drawingml/2006/main" prst="rect">
            <a:avLst/>
          </a:prstGeom>
          <a:solidFill xmlns:a="http://schemas.openxmlformats.org/drawingml/2006/main">
            <a:srgbClr val="E8EDF5"/>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6" name="body"/>
          <p:cNvSpPr txBox="1"/>
          <p:nvPr/>
        </p:nvSpPr>
        <p:spPr>
          <a:xfrm xmlns:a="http://schemas.openxmlformats.org/drawingml/2006/main">
            <a:off x="304800" y="1650000"/>
            <a:ext cx="11582400" cy="4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2C3E50"/>
                </a:solidFill>
                <a:latin typeface="+mj-lt"/>
              </a:rPr>
              <a:t>Saunieren kann die Funktion der Blutgefäße verbessern und den Blutdruck senken.Es kann dem Herzen helfen, Blut effizienter zu pumpen.Es kann Entzündungen reduzieren und das Gleichgewicht des Nervensystems verbessern.Beobachtungsstudien zeigen durchweg Vorteile für das Herz, aber die Ergebnisse aus randomisierten kontrollierten Studien sind gemischt.</a:t>
            </a:r>
          </a:p>
        </p:txBody>
      </p:sp>
    </p:spTree>
  </p:cSld>
  <p:clrMapOvr>
    <a:masterClrMapping xmlns:a="http://schemas.openxmlformats.org/drawingml/2006/main"/>
  </p:clrMapOvr>
</p:sld>
</file>

<file path=ppt/slides/slide5.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FFFFFF"/>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bar"/>
          <p:cNvSpPr/>
          <p:nvPr/>
        </p:nvSpPr>
        <p:spPr>
          <a:xfrm xmlns:a="http://schemas.openxmlformats.org/drawingml/2006/main">
            <a:off x="0" y="0"/>
            <a:ext cx="76200" cy="685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4" name="heading"/>
          <p:cNvSpPr txBox="1"/>
          <p:nvPr/>
        </p:nvSpPr>
        <p:spPr>
          <a:xfrm xmlns:a="http://schemas.openxmlformats.org/drawingml/2006/main">
            <a:off x="304800" y="457200"/>
            <a:ext cx="11582400" cy="1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3200" b="1" dirty="0">
                <a:solidFill>
                  <a:srgbClr val="143259"/>
                </a:solidFill>
                <a:latin typeface="+mj-lt"/>
              </a:rPr>
              <a:t>Wie vertrauenswürdig es ist</a:t>
            </a:r>
          </a:p>
        </p:txBody>
      </p:sp>
      <p:sp>
        <p:nvSpPr>
          <p:cNvPr id="5" name="rule"/>
          <p:cNvSpPr/>
          <p:nvPr/>
        </p:nvSpPr>
        <p:spPr>
          <a:xfrm xmlns:a="http://schemas.openxmlformats.org/drawingml/2006/main">
            <a:off x="304800" y="1530000"/>
            <a:ext cx="11582400" cy="19050"/>
          </a:xfrm>
          <a:prstGeom xmlns:a="http://schemas.openxmlformats.org/drawingml/2006/main" prst="rect">
            <a:avLst/>
          </a:prstGeom>
          <a:solidFill xmlns:a="http://schemas.openxmlformats.org/drawingml/2006/main">
            <a:srgbClr val="E8EDF5"/>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6" name="body"/>
          <p:cNvSpPr txBox="1"/>
          <p:nvPr/>
        </p:nvSpPr>
        <p:spPr>
          <a:xfrm xmlns:a="http://schemas.openxmlformats.org/drawingml/2006/main">
            <a:off x="304800" y="1650000"/>
            <a:ext cx="11582400" cy="4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2C3E50"/>
                </a:solidFill>
                <a:latin typeface="+mj-lt"/>
              </a:rPr>
              <a:t>Diese Übersichtsarbeit erhält eine moderate Vertrauensstufe, da sie eine Zusammenfassung bestehender Studien ist, kein neues Experiment. Die größte Einschränkung ist, dass die Ergebnisse aus stärkeren Studien (randomisierte Studien) gemischt sind, sodass die Evidenz nicht eindeutig ist.</a:t>
            </a:r>
          </a:p>
        </p:txBody>
      </p:sp>
    </p:spTree>
  </p:cSld>
  <p:clrMapOvr>
    <a:masterClrMapping xmlns:a="http://schemas.openxmlformats.org/drawingml/2006/main"/>
  </p:clrMapOvr>
</p:sld>
</file>

<file path=ppt/slides/slide6.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FFFFFF"/>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bar"/>
          <p:cNvSpPr/>
          <p:nvPr/>
        </p:nvSpPr>
        <p:spPr>
          <a:xfrm xmlns:a="http://schemas.openxmlformats.org/drawingml/2006/main">
            <a:off x="0" y="0"/>
            <a:ext cx="76200" cy="685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4" name="heading"/>
          <p:cNvSpPr txBox="1"/>
          <p:nvPr/>
        </p:nvSpPr>
        <p:spPr>
          <a:xfrm xmlns:a="http://schemas.openxmlformats.org/drawingml/2006/main">
            <a:off x="304800" y="457200"/>
            <a:ext cx="11582400" cy="1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3200" b="1" dirty="0">
                <a:solidFill>
                  <a:srgbClr val="143259"/>
                </a:solidFill>
                <a:latin typeface="+mj-lt"/>
              </a:rPr>
              <a:t>Ihr Aktionsplan</a:t>
            </a:r>
          </a:p>
        </p:txBody>
      </p:sp>
      <p:sp>
        <p:nvSpPr>
          <p:cNvPr id="5" name="rule"/>
          <p:cNvSpPr/>
          <p:nvPr/>
        </p:nvSpPr>
        <p:spPr>
          <a:xfrm xmlns:a="http://schemas.openxmlformats.org/drawingml/2006/main">
            <a:off x="304800" y="1530000"/>
            <a:ext cx="11582400" cy="19050"/>
          </a:xfrm>
          <a:prstGeom xmlns:a="http://schemas.openxmlformats.org/drawingml/2006/main" prst="rect">
            <a:avLst/>
          </a:prstGeom>
          <a:solidFill xmlns:a="http://schemas.openxmlformats.org/drawingml/2006/main">
            <a:srgbClr val="E8EDF5"/>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6" name="body"/>
          <p:cNvSpPr txBox="1"/>
          <p:nvPr/>
        </p:nvSpPr>
        <p:spPr>
          <a:xfrm xmlns:a="http://schemas.openxmlformats.org/drawingml/2006/main">
            <a:off x="304800" y="1650000"/>
            <a:ext cx="11582400" cy="4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2C3E50"/>
                </a:solidFill>
                <a:latin typeface="+mj-lt"/>
              </a:rPr>
              <a:t>Wenn Sie im Allgemeinen gesund sind, kann gelegentliches Saunieren (z. B. ein- oder zweimal pro Woche) sicher und entspannend sein.Wenn Sie eine Herzkrankheit oder andere Gesundheitsprobleme haben, sprechen Sie mit Ihrem Arzt, bevor Sie mit dem Saunieren beginnen.Bleiben Sie vor und nach dem Saunieren hydratisiert und begrenzen Sie die Sitzungen auf 15–20 Minuten bei einer angenehmen Temperatur.Diese Zusammenfassung dient nur der allgemeinen Information und stellt keine medizinische Beratung dar. Konsultieren Sie einen qualifizierten Fachmann, bevor Sie etwas an Ihrer Gesundheit ändern.</a:t>
            </a:r>
          </a:p>
        </p:txBody>
      </p:sp>
    </p:spTree>
  </p:cSld>
  <p:clrMapOvr>
    <a:masterClrMapping xmlns:a="http://schemas.openxmlformats.org/drawingml/2006/main"/>
  </p:clrMapOvr>
</p:sld>
</file>