
<file path=[Content_Types].xml><?xml version="1.0" encoding="utf-8"?>
<Types xmlns="http://schemas.openxmlformats.org/package/2006/content-types">
  <Default Extension="xml" ContentType="application/vnd.openxmlformats-officedocument.presentationml.presentation.main+xml"/>
  <Default Extension="rels" ContentType="application/vnd.openxmlformats-package.relationships+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Masters/theme/theme1.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Types>
</file>

<file path=_rels/.rels>&#65279;<?xml version="1.0" encoding="utf-8"?><Relationships xmlns="http://schemas.openxmlformats.org/package/2006/relationships"><Relationship Type="http://schemas.openxmlformats.org/officeDocument/2006/relationships/officeDocument" Target="/ppt/presentation.xml" Id="R5f8cba8148fd4401" /></Relationships>
</file>

<file path=ppt/presentation.xml><?xml version="1.0" encoding="utf-8"?>
<p:presentation xmlns:p="http://schemas.openxmlformats.org/presentationml/2006/main">
  <p:sldMasterIdLst>
    <p:sldMasterId xmlns:r="http://schemas.openxmlformats.org/officeDocument/2006/relationships" id="2147483648" r:id="rId1"/>
  </p:sldMasterIdLst>
  <p:sldIdLst>
    <p:sldId xmlns:r="http://schemas.openxmlformats.org/officeDocument/2006/relationships" id="256" r:id="Rfe3b549b076a43f7"/>
    <p:sldId xmlns:r="http://schemas.openxmlformats.org/officeDocument/2006/relationships" id="257" r:id="Rfd1c5d6072774f86"/>
    <p:sldId xmlns:r="http://schemas.openxmlformats.org/officeDocument/2006/relationships" id="258" r:id="Rb623bda658394057"/>
    <p:sldId xmlns:r="http://schemas.openxmlformats.org/officeDocument/2006/relationships" id="259" r:id="Ra7b5fe3b65644916"/>
    <p:sldId xmlns:r="http://schemas.openxmlformats.org/officeDocument/2006/relationships" id="260" r:id="R36b1c4b50460472b"/>
    <p:sldId xmlns:r="http://schemas.openxmlformats.org/officeDocument/2006/relationships" id="261" r:id="R8c1923d5be544ba0"/>
    <p:sldId xmlns:r="http://schemas.openxmlformats.org/officeDocument/2006/relationships" id="262" r:id="R2f54f026d51a4fa7"/>
  </p:sldIdLst>
  <p:sldSz cx="12192000" cy="6858000" type="screen16x9"/>
  <p:notesSz cx="6858000" cy="9144000"/>
</p:presentation>
</file>

<file path=ppt/_rels/presentation.xml.rels>&#65279;<?xml version="1.0" encoding="utf-8"?><Relationships xmlns="http://schemas.openxmlformats.org/package/2006/relationships"><Relationship Type="http://schemas.openxmlformats.org/officeDocument/2006/relationships/slideMaster" Target="/ppt/slideMasters/slideMaster1.xml" Id="rId1" /><Relationship Type="http://schemas.openxmlformats.org/officeDocument/2006/relationships/slide" Target="/ppt/slides/slide1.xml" Id="Rfe3b549b076a43f7" /><Relationship Type="http://schemas.openxmlformats.org/officeDocument/2006/relationships/slide" Target="/ppt/slides/slide2.xml" Id="Rfd1c5d6072774f86" /><Relationship Type="http://schemas.openxmlformats.org/officeDocument/2006/relationships/slide" Target="/ppt/slides/slide3.xml" Id="Rb623bda658394057" /><Relationship Type="http://schemas.openxmlformats.org/officeDocument/2006/relationships/slide" Target="/ppt/slides/slide4.xml" Id="Ra7b5fe3b65644916" /><Relationship Type="http://schemas.openxmlformats.org/officeDocument/2006/relationships/slide" Target="/ppt/slides/slide5.xml" Id="R36b1c4b50460472b" /><Relationship Type="http://schemas.openxmlformats.org/officeDocument/2006/relationships/slide" Target="/ppt/slides/slide6.xml" Id="R8c1923d5be544ba0" /><Relationship Type="http://schemas.openxmlformats.org/officeDocument/2006/relationships/slide" Target="/ppt/slides/slide7.xml" Id="R2f54f026d51a4fa7" /></Relationships>
</file>

<file path=ppt/slideLayouts/slideLayout1.xml><?xml version="1.0" encoding="utf-8"?>
<p:sldLayout xmlns:p="http://schemas.openxmlformats.org/presentationml/2006/main" type="blank" preserve="1">
  <p:cSld>
    <p:spTree>
      <p:nvGrpSpPr>
        <p:cNvPr id="1" name=""/>
        <p:cNvGrpSpPr/>
        <p:nvPr/>
      </p:nvGrpSpPr>
      <p:grpSpPr>
        <a:xfrm xmlns:a="http://schemas.openxmlformats.org/drawingml/2006/main"/>
      </p:grpSpPr>
    </p:spTree>
  </p:cSld>
  <p:clrMapOvr>
    <a:masterClrMapping xmlns:a="http://schemas.openxmlformats.org/drawingml/2006/main"/>
  </p:clrMapOvr>
</p:sldLayout>
</file>

<file path=ppt/slideMasters/_rels/slideMaster1.xml.rels>&#65279;<?xml version="1.0" encoding="utf-8"?><Relationships xmlns="http://schemas.openxmlformats.org/package/2006/relationships"><Relationship Type="http://schemas.openxmlformats.org/officeDocument/2006/relationships/slideLayout" Target="/ppt/slideLayouts/slideLayout1.xml" Id="rId1" /><Relationship Type="http://schemas.openxmlformats.org/officeDocument/2006/relationships/theme" Target="/ppt/slideMasters/theme/theme1.xml" Id="rId2" /></Relationships>
</file>

<file path=ppt/slideMasters/slideMaster1.xml><?xml version="1.0" encoding="utf-8"?>
<p:sldMaster xmlns:p="http://schemas.openxmlformats.org/presentationml/2006/main">
  <p:cSld>
    <p:spTree>
      <p:nvGrpSpPr>
        <p:cNvPr id="1" name=""/>
        <p:cNvGrpSpPr/>
        <p:nvPr/>
      </p:nvGrpSpPr>
      <p:grpSpPr>
        <a:xfrm xmlns:a="http://schemas.openxmlformats.org/drawingml/2006/main"/>
      </p:grpSpPr>
    </p:spTree>
  </p:cSld>
  <p:clrMap bg1="lt1" tx1="dk1" bg2="lt2" tx2="dk2" accent1="accent1" accent2="accent2" accent3="accent3" accent4="accent4" accent5="accent5" accent6="accent6" hlink="hlink" folHlink="folHlink"/>
  <p:sldLayoutIdLst>
    <p:sldLayoutId xmlns:r="http://schemas.openxmlformats.org/officeDocument/2006/relationships" id="2147483649" r:id="rId1"/>
  </p:sldLayoutIdLst>
  <p:txStyles>
    <p:titleStyle/>
    <p:bodyStyle/>
    <p:otherStyle/>
  </p:txStyles>
</p:sldMaster>
</file>

<file path=ppt/slideMasters/theme/theme1.xml><?xml version="1.0" encoding="utf-8"?>
<a:theme xmlns:a="http://schemas.openxmlformats.org/drawingml/2006/main" name="GabGregori Theme">
  <a:themeElements>
    <a:clrScheme name="GabGregori">
      <a:dk1>
        <a:srgbClr val="143259"/>
      </a:dk1>
      <a:lt1>
        <a:srgbClr val="FFFFFF"/>
      </a:lt1>
      <a:dk2>
        <a:srgbClr val="2C3E50"/>
      </a:dk2>
      <a:lt2>
        <a:srgbClr val="F2F7FB"/>
      </a:lt2>
      <a:accent1>
        <a:srgbClr val="3071F2"/>
      </a:accent1>
      <a:accent2>
        <a:srgbClr val="89C2D9"/>
      </a:accent2>
      <a:accent3>
        <a:srgbClr val="CAF2C9"/>
      </a:accent3>
      <a:accent4>
        <a:srgbClr val="418EF2"/>
      </a:accent4>
      <a:accent5>
        <a:srgbClr val="5A6A7E"/>
      </a:accent5>
      <a:accent6>
        <a:srgbClr val="E8EDF5"/>
      </a:accent6>
      <a:hlink>
        <a:srgbClr val="3071F2"/>
      </a:hlink>
      <a:folHlink>
        <a:srgbClr val="418EF2"/>
      </a:folHlink>
    </a:clrScheme>
    <a:fontScheme name="Office">
      <a:majorFont>
        <a:latin typeface="Calibri"/>
        <a:ea typeface=""/>
        <a:cs typeface=""/>
      </a:majorFont>
      <a:minorFont>
        <a:latin typeface="Calibri"/>
        <a:ea typeface=""/>
        <a:cs typeface=""/>
      </a:minorFont>
    </a:fontScheme>
    <a:fmtScheme name="Office">
      <a:fillStyleLst>
        <a:solidFill>
          <a:schemeClr val="phClr"/>
        </a:solidFill>
        <a:gradFill>
          <a:gsLst/>
        </a:gradFill>
        <a:gradFill>
          <a:gsLst/>
        </a:gradFill>
      </a:fillStyleLst>
      <a:lnStyleLst>
        <a:ln w="6350">
          <a:solidFill>
            <a:schemeClr val="phClr"/>
          </a:solidFill>
        </a:ln>
        <a:ln w="12700">
          <a:solidFill>
            <a:schemeClr val="phClr"/>
          </a:solidFill>
        </a:ln>
        <a:ln w="19050">
          <a:solidFill>
            <a:schemeClr val="phClr"/>
          </a:solidFill>
        </a:ln>
      </a:lnStyleLst>
      <a:effectStyleLst>
        <a:effectStyle>
          <a:effectLst/>
        </a:effectStyle>
        <a:effectStyle>
          <a:effectLst/>
        </a:effectStyle>
        <a:effectStyle>
          <a:effectLst/>
        </a:effectStyle>
      </a:effectStyleLst>
      <a:bgFillStyleLst>
        <a:solidFill>
          <a:schemeClr val="phClr"/>
        </a:solidFill>
        <a:solidFill>
          <a:schemeClr val="phClr"/>
        </a:solidFill>
        <a:gradFill>
          <a:gsLst/>
        </a:gradFill>
      </a:bgFillStyleLst>
    </a:fmtScheme>
  </a:themeElements>
</a:theme>
</file>

<file path=ppt/slides/_rels/slide1.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2.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3.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4.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5.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6.xml.rels>&#65279;<?xml version="1.0" encoding="utf-8"?><Relationships xmlns="http://schemas.openxmlformats.org/package/2006/relationships"><Relationship Type="http://schemas.openxmlformats.org/officeDocument/2006/relationships/slideLayout" Target="/ppt/slideLayouts/slideLayout1.xml" Id="rId1" /></Relationships>
</file>

<file path=ppt/slides/_rels/slide7.xml.rels>&#65279;<?xml version="1.0" encoding="utf-8"?><Relationships xmlns="http://schemas.openxmlformats.org/package/2006/relationships"><Relationship Type="http://schemas.openxmlformats.org/officeDocument/2006/relationships/slideLayout" Target="/ppt/slideLayouts/slideLayout1.xml" Id="rId1" /></Relationships>
</file>

<file path=ppt/slides/slide1.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143259"/>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title"/>
          <p:cNvSpPr txBox="1"/>
          <p:nvPr/>
        </p:nvSpPr>
        <p:spPr>
          <a:xfrm xmlns:a="http://schemas.openxmlformats.org/drawingml/2006/main">
            <a:off x="686000" y="1600000"/>
            <a:ext cx="10820000" cy="2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4000" b="1" dirty="0">
                <a:solidFill>
                  <a:srgbClr val="FFFFFF"/>
                </a:solidFill>
                <a:latin typeface="+mj-lt"/>
              </a:rPr>
              <a:t>Spermidine in mice: a natural compound that slows aging?</a:t>
            </a:r>
          </a:p>
        </p:txBody>
      </p:sp>
      <p:sp>
        <p:nvSpPr>
          <p:cNvPr id="4" name="line"/>
          <p:cNvSpPr/>
          <p:nvPr/>
        </p:nvSpPr>
        <p:spPr>
          <a:xfrm xmlns:a="http://schemas.openxmlformats.org/drawingml/2006/main">
            <a:off x="686000" y="3700000"/>
            <a:ext cx="2743200" cy="3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5" name="sub"/>
          <p:cNvSpPr txBox="1"/>
          <p:nvPr/>
        </p:nvSpPr>
        <p:spPr>
          <a:xfrm xmlns:a="http://schemas.openxmlformats.org/drawingml/2006/main">
            <a:off x="686000" y="3900000"/>
            <a:ext cx="10820000" cy="1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89C2D9"/>
                </a:solidFill>
                <a:latin typeface="+mj-lt"/>
              </a:rPr>
              <a:t>A review of animal studies suggests spermidine may extend lifespan and delay age-related diseases, but human evidence is lacking.</a:t>
            </a:r>
          </a:p>
        </p:txBody>
      </p:sp>
    </p:spTree>
  </p:cSld>
  <p:clrMapOvr>
    <a:masterClrMapping xmlns:a="http://schemas.openxmlformats.org/drawingml/2006/main"/>
  </p:clrMapOvr>
</p:sld>
</file>

<file path=ppt/slides/slide2.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Introduction</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As we age, our cells gradually deteriorate. Researchers are looking for natural compounds that might slow this process. Spermidine, a substance found in many foods, has shown promise in animals by extending lifespan and reducing age-related diseases.</a:t>
            </a:r>
          </a:p>
        </p:txBody>
      </p:sp>
    </p:spTree>
  </p:cSld>
  <p:clrMapOvr>
    <a:masterClrMapping xmlns:a="http://schemas.openxmlformats.org/drawingml/2006/main"/>
  </p:clrMapOvr>
</p:sld>
</file>

<file path=ppt/slides/slide3.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What the study did</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This review looked at multiple animal studies on spermidine. The studies included fungi, worms, flies, and mice. Researchers measured lifespan and signs of age-related conditions like heart disease and brain decline. The goal was to understand how spermidine works at the cellular level.</a:t>
            </a:r>
          </a:p>
        </p:txBody>
      </p:sp>
    </p:spTree>
  </p:cSld>
  <p:clrMapOvr>
    <a:masterClrMapping xmlns:a="http://schemas.openxmlformats.org/drawingml/2006/main"/>
  </p:clrMapOvr>
</p:sld>
</file>

<file path=ppt/slides/slide4.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What it found</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Spermidine extended the lifespan of fungi, worms, flies, and mice.In mice, it delayed the onset of age-related diseases such as cardiovascular disease and neurodegeneration.The compound appears to work by triggering a cellular cleanup process called autophagy.</a:t>
            </a:r>
          </a:p>
        </p:txBody>
      </p:sp>
    </p:spTree>
  </p:cSld>
  <p:clrMapOvr>
    <a:masterClrMapping xmlns:a="http://schemas.openxmlformats.org/drawingml/2006/main"/>
  </p:clrMapOvr>
</p:sld>
</file>

<file path=ppt/slides/slide5.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How much to trust it</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Trust tier: Early-stage · Animal-only. This is a review of animal studies, so results may not apply to humans. The biggest limitation is that all evidence comes from non-human organisms, and human trials are needed to confirm any benefits.</a:t>
            </a:r>
          </a:p>
        </p:txBody>
      </p:sp>
    </p:spTree>
  </p:cSld>
  <p:clrMapOvr>
    <a:masterClrMapping xmlns:a="http://schemas.openxmlformats.org/drawingml/2006/main"/>
  </p:clrMapOvr>
</p:sld>
</file>

<file path=ppt/slides/slide6.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Your action plan</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Eat foods naturally rich in spermidine, such as wheat germ, soybeans, and aged cheese, as part of a balanced diet.Maintain a healthy lifestyle with regular exercise and sleep, which also support cellular health.Do not take spermidine supplements without professional guidance, as safe doses for humans are not established.This summary is for general information only and is not medical advice. Talk to a qualified professional before changing anything about your health.</a:t>
            </a:r>
          </a:p>
        </p:txBody>
      </p:sp>
    </p:spTree>
  </p:cSld>
  <p:clrMapOvr>
    <a:masterClrMapping xmlns:a="http://schemas.openxmlformats.org/drawingml/2006/main"/>
  </p:clrMapOvr>
</p:sld>
</file>

<file path=ppt/slides/slide7.xml><?xml version="1.0" encoding="utf-8"?>
<p:sld xmlns:p="http://schemas.openxmlformats.org/presentationml/2006/main">
  <p:cSld>
    <p:spTree>
      <p:nvGrpSpPr>
        <p:cNvPr id="1" name=""/>
        <p:cNvGrpSpPr/>
        <p:nvPr/>
      </p:nvGrpSpPr>
      <p:grpSpPr>
        <a:xfrm xmlns:a="http://schemas.openxmlformats.org/drawingml/2006/main"/>
      </p:grpSpPr>
      <p:sp>
        <p:nvSpPr>
          <p:cNvPr id="2" name="bg"/>
          <p:cNvSpPr/>
          <p:nvPr/>
        </p:nvSpPr>
        <p:spPr>
          <a:xfrm xmlns:a="http://schemas.openxmlformats.org/drawingml/2006/main">
            <a:off x="0" y="0"/>
            <a:ext cx="12192000" cy="6858000"/>
          </a:xfrm>
          <a:prstGeom xmlns:a="http://schemas.openxmlformats.org/drawingml/2006/main" prst="rect">
            <a:avLst/>
          </a:prstGeom>
          <a:solidFill xmlns:a="http://schemas.openxmlformats.org/drawingml/2006/main">
            <a:srgbClr val="FFFFFF"/>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3" name="bar"/>
          <p:cNvSpPr/>
          <p:nvPr/>
        </p:nvSpPr>
        <p:spPr>
          <a:xfrm xmlns:a="http://schemas.openxmlformats.org/drawingml/2006/main">
            <a:off x="0" y="0"/>
            <a:ext cx="76200" cy="6858000"/>
          </a:xfrm>
          <a:prstGeom xmlns:a="http://schemas.openxmlformats.org/drawingml/2006/main" prst="rect">
            <a:avLst/>
          </a:prstGeom>
          <a:solidFill xmlns:a="http://schemas.openxmlformats.org/drawingml/2006/main">
            <a:srgbClr val="3071F2"/>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4" name="heading"/>
          <p:cNvSpPr txBox="1"/>
          <p:nvPr/>
        </p:nvSpPr>
        <p:spPr>
          <a:xfrm xmlns:a="http://schemas.openxmlformats.org/drawingml/2006/main">
            <a:off x="304800" y="457200"/>
            <a:ext cx="11582400" cy="10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3200" b="1" dirty="0">
                <a:solidFill>
                  <a:srgbClr val="143259"/>
                </a:solidFill>
                <a:latin typeface="+mj-lt"/>
              </a:rPr>
              <a:t>Source</a:t>
            </a:r>
          </a:p>
        </p:txBody>
      </p:sp>
      <p:sp>
        <p:nvSpPr>
          <p:cNvPr id="5" name="rule"/>
          <p:cNvSpPr/>
          <p:nvPr/>
        </p:nvSpPr>
        <p:spPr>
          <a:xfrm xmlns:a="http://schemas.openxmlformats.org/drawingml/2006/main">
            <a:off x="304800" y="1530000"/>
            <a:ext cx="11582400" cy="19050"/>
          </a:xfrm>
          <a:prstGeom xmlns:a="http://schemas.openxmlformats.org/drawingml/2006/main" prst="rect">
            <a:avLst/>
          </a:prstGeom>
          <a:solidFill xmlns:a="http://schemas.openxmlformats.org/drawingml/2006/main">
            <a:srgbClr val="E8EDF5"/>
          </a:solidFill>
          <a:ln xmlns:a="http://schemas.openxmlformats.org/drawingml/2006/main">
            <a:noFill/>
          </a:ln>
        </p:spPr>
        <p:txBody>
          <a:bodyPr xmlns:a="http://schemas.openxmlformats.org/drawingml/2006/main"/>
          <a:lstStyle xmlns:a="http://schemas.openxmlformats.org/drawingml/2006/main"/>
          <a:p xmlns:a="http://schemas.openxmlformats.org/drawingml/2006/main"/>
        </p:txBody>
      </p:sp>
      <p:sp>
        <p:nvSpPr>
          <p:cNvPr id="6" name="body"/>
          <p:cNvSpPr txBox="1"/>
          <p:nvPr/>
        </p:nvSpPr>
        <p:spPr>
          <a:xfrm xmlns:a="http://schemas.openxmlformats.org/drawingml/2006/main">
            <a:off x="304800" y="1650000"/>
            <a:ext cx="11582400" cy="4800000"/>
          </a:xfrm>
          <a:prstGeom xmlns:a="http://schemas.openxmlformats.org/drawingml/2006/main" prst="rect">
            <a:avLst/>
          </a:prstGeom>
          <a:noFill xmlns:a="http://schemas.openxmlformats.org/drawingml/2006/main"/>
        </p:spPr>
        <p:txBody>
          <a:bodyPr xmlns:a="http://schemas.openxmlformats.org/drawingml/2006/main" wrap="square">
            <a:normAutofit/>
          </a:bodyPr>
          <a:lstStyle xmlns:a="http://schemas.openxmlformats.org/drawingml/2006/main"/>
          <a:p xmlns:a="http://schemas.openxmlformats.org/drawingml/2006/main">
            <a:pPr algn="l"/>
            <a:r>
              <a:rPr lang="en-US" sz="1800" b="0" dirty="0">
                <a:solidFill>
                  <a:srgbClr val="2C3E50"/>
                </a:solidFill>
                <a:latin typeface="+mj-lt"/>
              </a:rPr>
              <a:t>Mechanisms of spermidine-induced autophagy and geroprotection.. Nature aging. 2022 PubMed</a:t>
            </a:r>
          </a:p>
        </p:txBody>
      </p:sp>
    </p:spTree>
  </p:cSld>
  <p:clrMapOvr>
    <a:masterClrMapping xmlns:a="http://schemas.openxmlformats.org/drawingml/2006/main"/>
  </p:clrMapOvr>
</p:sld>
</file>