
<file path=[Content_Types].xml><?xml version="1.0" encoding="utf-8"?>
<Types xmlns="http://schemas.openxmlformats.org/package/2006/content-types">
  <Default Extension="xml" ContentType="application/vnd.openxmlformats-officedocument.presentationml.presentation.main+xml"/>
  <Default Extension="rels" ContentType="application/vnd.openxmlformats-package.relationship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Masters/theme/theme1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</Types>
</file>

<file path=_rels/.rels>&#65279;<?xml version="1.0" encoding="utf-8"?><Relationships xmlns="http://schemas.openxmlformats.org/package/2006/relationships"><Relationship Type="http://schemas.openxmlformats.org/officeDocument/2006/relationships/officeDocument" Target="/ppt/presentation.xml" Id="R6dd24f07e6eb4c59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Id1"/>
  </p:sldMasterIdLst>
  <p:sldIdLst>
    <p:sldId xmlns:r="http://schemas.openxmlformats.org/officeDocument/2006/relationships" id="256" r:id="Rf4241336c01b427c"/>
    <p:sldId xmlns:r="http://schemas.openxmlformats.org/officeDocument/2006/relationships" id="257" r:id="Rfabc6394331a4137"/>
    <p:sldId xmlns:r="http://schemas.openxmlformats.org/officeDocument/2006/relationships" id="258" r:id="R25074e0ce6354532"/>
    <p:sldId xmlns:r="http://schemas.openxmlformats.org/officeDocument/2006/relationships" id="259" r:id="R28bab290d2934c9e"/>
    <p:sldId xmlns:r="http://schemas.openxmlformats.org/officeDocument/2006/relationships" id="260" r:id="R6c1abf4032a44c26"/>
    <p:sldId xmlns:r="http://schemas.openxmlformats.org/officeDocument/2006/relationships" id="261" r:id="R58b470b91e8242c6"/>
    <p:sldId xmlns:r="http://schemas.openxmlformats.org/officeDocument/2006/relationships" id="262" r:id="R588be77c4a354654"/>
    <p:sldId xmlns:r="http://schemas.openxmlformats.org/officeDocument/2006/relationships" id="263" r:id="R9177c81e349e4e99"/>
    <p:sldId xmlns:r="http://schemas.openxmlformats.org/officeDocument/2006/relationships" id="264" r:id="R93054fe98fce4dd5"/>
    <p:sldId xmlns:r="http://schemas.openxmlformats.org/officeDocument/2006/relationships" id="265" r:id="R5fd1ca759c1d4660"/>
    <p:sldId xmlns:r="http://schemas.openxmlformats.org/officeDocument/2006/relationships" id="266" r:id="Rfef40ccc6d1145a9"/>
    <p:sldId xmlns:r="http://schemas.openxmlformats.org/officeDocument/2006/relationships" id="267" r:id="Rdc1612e7fdfc4cc8"/>
  </p:sldIdLst>
  <p:sldSz cx="12192000" cy="6858000" type="screen16x9"/>
  <p:notesSz cx="6858000" cy="9144000"/>
</p:presentation>
</file>

<file path=ppt/_rels/presentation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Id1" /><Relationship Type="http://schemas.openxmlformats.org/officeDocument/2006/relationships/slide" Target="/ppt/slides/slide1.xml" Id="Rf4241336c01b427c" /><Relationship Type="http://schemas.openxmlformats.org/officeDocument/2006/relationships/slide" Target="/ppt/slides/slide2.xml" Id="Rfabc6394331a4137" /><Relationship Type="http://schemas.openxmlformats.org/officeDocument/2006/relationships/slide" Target="/ppt/slides/slide3.xml" Id="R25074e0ce6354532" /><Relationship Type="http://schemas.openxmlformats.org/officeDocument/2006/relationships/slide" Target="/ppt/slides/slide4.xml" Id="R28bab290d2934c9e" /><Relationship Type="http://schemas.openxmlformats.org/officeDocument/2006/relationships/slide" Target="/ppt/slides/slide5.xml" Id="R6c1abf4032a44c26" /><Relationship Type="http://schemas.openxmlformats.org/officeDocument/2006/relationships/slide" Target="/ppt/slides/slide6.xml" Id="R58b470b91e8242c6" /><Relationship Type="http://schemas.openxmlformats.org/officeDocument/2006/relationships/slide" Target="/ppt/slides/slide7.xml" Id="R588be77c4a354654" /><Relationship Type="http://schemas.openxmlformats.org/officeDocument/2006/relationships/slide" Target="/ppt/slides/slide8.xml" Id="R9177c81e349e4e99" /><Relationship Type="http://schemas.openxmlformats.org/officeDocument/2006/relationships/slide" Target="/ppt/slides/slide9.xml" Id="R93054fe98fce4dd5" /><Relationship Type="http://schemas.openxmlformats.org/officeDocument/2006/relationships/slide" Target="/ppt/slides/slide10.xml" Id="R5fd1ca759c1d4660" /><Relationship Type="http://schemas.openxmlformats.org/officeDocument/2006/relationships/slide" Target="/ppt/slides/slide11.xml" Id="Rfef40ccc6d1145a9" /><Relationship Type="http://schemas.openxmlformats.org/officeDocument/2006/relationships/slide" Target="/ppt/slides/slide12.xml" Id="Rdc1612e7fdfc4cc8" /></Relationships>
</file>

<file path=ppt/slideLayouts/slideLayout1.xml><?xml version="1.0" encoding="utf-8"?>
<p:sldLayout xmlns:p="http://schemas.openxmlformats.org/presentationml/2006/main" type="blank" preserve="1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Ovr>
    <a:masterClrMapping xmlns:a="http://schemas.openxmlformats.org/drawingml/2006/main"/>
  </p:clrMapOvr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Relationship Type="http://schemas.openxmlformats.org/officeDocument/2006/relationships/theme" Target="/ppt/slideMasters/theme/theme1.xml" Id="rId2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Id1"/>
  </p:sldLayoutIdLst>
  <p:txStyles>
    <p:titleStyle/>
    <p:bodyStyle/>
    <p:otherStyle/>
  </p:txStyles>
</p:sldMaster>
</file>

<file path=ppt/slideMasters/theme/theme1.xml><?xml version="1.0" encoding="utf-8"?>
<a:theme xmlns:a="http://schemas.openxmlformats.org/drawingml/2006/main" name="GabGregori Theme">
  <a:themeElements>
    <a:clrScheme name="GabGregori">
      <a:dk1>
        <a:srgbClr val="143259"/>
      </a:dk1>
      <a:lt1>
        <a:srgbClr val="FFFFFF"/>
      </a:lt1>
      <a:dk2>
        <a:srgbClr val="2C3E50"/>
      </a:dk2>
      <a:lt2>
        <a:srgbClr val="F2F7FB"/>
      </a:lt2>
      <a:accent1>
        <a:srgbClr val="3071F2"/>
      </a:accent1>
      <a:accent2>
        <a:srgbClr val="89C2D9"/>
      </a:accent2>
      <a:accent3>
        <a:srgbClr val="CAF2C9"/>
      </a:accent3>
      <a:accent4>
        <a:srgbClr val="418EF2"/>
      </a:accent4>
      <a:accent5>
        <a:srgbClr val="5A6A7E"/>
      </a:accent5>
      <a:accent6>
        <a:srgbClr val="E8EDF5"/>
      </a:accent6>
      <a:hlink>
        <a:srgbClr val="3071F2"/>
      </a:hlink>
      <a:folHlink>
        <a:srgbClr val="418EF2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>
          <a:gsLst/>
        </a:gradFill>
        <a:gradFill>
          <a:gsLst/>
        </a:gradFill>
      </a:fillStyleLst>
      <a:lnStyleLst>
        <a:ln w="6350">
          <a:solidFill>
            <a:schemeClr val="phClr"/>
          </a:solidFill>
        </a:ln>
        <a:ln w="12700">
          <a:solidFill>
            <a:schemeClr val="phClr"/>
          </a:solidFill>
        </a:ln>
        <a:ln w="19050">
          <a:solidFill>
            <a:schemeClr val="phClr"/>
          </a:solidFill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gradFill>
          <a:gsLst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slide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3259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title"/>
          <p:cNvSpPr txBox="1"/>
          <p:nvPr/>
        </p:nvSpPr>
        <p:spPr>
          <a:xfrm xmlns:a="http://schemas.openxmlformats.org/drawingml/2006/main">
            <a:off x="686000" y="1600000"/>
            <a:ext cx="10820000" cy="2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4000" b="1" dirty="0">
                <a:solidFill>
                  <a:srgbClr val="FFFFFF"/>
                </a:solidFill>
                <a:latin typeface="+mj-lt"/>
              </a:rPr>
              <a:t>Vashti Bunyan: O Culto Silencioso de uma Voz Perdida</a:t>
            </a:r>
          </a:p>
        </p:txBody>
      </p:sp>
      <p:sp>
        <p:nvSpPr>
          <p:cNvPr id="4" name="line"/>
          <p:cNvSpPr/>
          <p:nvPr/>
        </p:nvSpPr>
        <p:spPr>
          <a:xfrm xmlns:a="http://schemas.openxmlformats.org/drawingml/2006/main">
            <a:off x="686000" y="3700000"/>
            <a:ext cx="2743200" cy="3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sub"/>
          <p:cNvSpPr txBox="1"/>
          <p:nvPr/>
        </p:nvSpPr>
        <p:spPr>
          <a:xfrm xmlns:a="http://schemas.openxmlformats.org/drawingml/2006/main">
            <a:off x="686000" y="3900000"/>
            <a:ext cx="10820000" cy="1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89C2D9"/>
                </a:solidFill>
                <a:latin typeface="+mj-lt"/>
              </a:rPr>
              <a:t>O álbum de estreia de Vashti Bunyan, de 1970, vendeu quase nada, depois se tornou uma referência folk décadas depois.</a:t>
            </a:r>
          </a:p>
        </p:txBody>
      </p:sp>
    </p:spTree>
  </p:cSld>
  <p:clrMapOvr>
    <a:masterClrMapping xmlns:a="http://schemas.openxmlformats.org/drawingml/2006/main"/>
  </p:clrMapOvr>
</p:sld>
</file>

<file path=ppt/slides/slide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📋 Em Resumo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Estilo: Folk pastoral, acústicoAnos de atividade: 1965–1970, 2000–presenteOrigem: Londres, InglaterraÉpoca-chave: Estreia em 1970Gravadora: Philips, DiCristina, FatCatProdutor: Joe BoydVashti Bunyan gravou um álbum em 1970, viu-o vender quase nada e afastou-se da música por três décadas. Quando o álbum foi redescoberto, soava como se tivesse estado guardado numa gaveta o tempo todo.</a:t>
            </a:r>
          </a:p>
        </p:txBody>
      </p:sp>
    </p:spTree>
  </p:cSld>
  <p:clrMapOvr>
    <a:masterClrMapping xmlns:a="http://schemas.openxmlformats.org/drawingml/2006/main"/>
  </p:clrMapOvr>
</p:sld>
</file>

<file path=ppt/slides/slide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📜 História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Bunyan começou em meados da década de 1960 em Londres, brevemente ligada aos Rolling Stones e a Donovan. Gravou Just Another Diamond Day em 1970 com o produtor Joe Boyd e membros do Fairport Convention e do Incredible String Band. O álbum vendeu pouco, e Bunyan deixou a música para criar os filhos e pintar.Um relançamento em 2000 desencadeou uma lenta redescoberta. Ela voltou com Lookaftering em 2005 e Heartleap em 2014.</a:t>
            </a:r>
          </a:p>
        </p:txBody>
      </p:sp>
    </p:spTree>
  </p:cSld>
  <p:clrMapOvr>
    <a:masterClrMapping xmlns:a="http://schemas.openxmlformats.org/drawingml/2006/main"/>
  </p:clrMapOvr>
</p:sld>
</file>

<file path=ppt/slides/slide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⚖️ O Caso Contra Ela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O catálogo é pequeno e sereno. Alguns ouvintes acham a delicadeza demasiado passiva — um sussurro sem impacto. Os discos posteriores, embora adoráveis, carecem da magia acidental da estreia.⚠️Para quem procura força ou tensão, este não é o lugar certo.</a:t>
            </a:r>
          </a:p>
        </p:txBody>
      </p:sp>
    </p:spTree>
  </p:cSld>
  <p:clrMapOvr>
    <a:masterClrMapping xmlns:a="http://schemas.openxmlformats.org/drawingml/2006/main"/>
  </p:clrMapOvr>
</p:sld>
</file>

<file path=ppt/slides/slide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🔇 O Silêncio Posterior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A carreira de Bunyan é uma contradição: uma artista que fez um disco, desapareceu e se tornou mais influente na ausência do que jamais foi na presença. O culto cresceu em torno de um fantasma.O seu regresso não desfez isso — confirmou que o original não foi um erro, mas uma declaração completa. O silêncio entre os álbuns tornou-se parte da história.</a:t>
            </a:r>
          </a:p>
        </p:txBody>
      </p:sp>
    </p:spTree>
  </p:cSld>
  <p:clrMapOvr>
    <a:masterClrMapping xmlns:a="http://schemas.openxmlformats.org/drawingml/2006/main"/>
  </p:clrMapOvr>
</p:sld>
</file>

<file path=ppt/slides/slide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🎵 Arranjos que Respirem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A música vive nos espaços. Violão acústico, cordas leves, flauta e a voz de Bunyan — ténue, sem esforço, quase infantil. Nada luta por atenção. Os arranjos deixam espaço.Em Just Another Diamond Day, os instrumentos entram e saem como o clima. A produção de Joe Boyd é seca e próxima, nunca brilhante. Soa como uma gravação de campo de uma pessoa muito reservada.A música vive nos espaços.</a:t>
            </a:r>
          </a:p>
        </p:txBody>
      </p:sp>
    </p:spTree>
  </p:cSld>
  <p:clrMapOvr>
    <a:masterClrMapping xmlns:a="http://schemas.openxmlformats.org/drawingml/2006/main"/>
  </p:clrMapOvr>
</p:sld>
</file>

<file path=ppt/slides/slide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🌟 Porque Ela Importa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A estreia de Bunyan tornou-se um ponto de referência para o renascimento folk dos anos 2000. Artistas como Devendra Banhart e Joanna Newsom citaram-na diretamente. Mas a sua importância não se trata de influência — trata-se de um som particular: desprotegido, sem pressa e acabado. O álbum parece completo sem precisar ser alto. Isso é raro.</a:t>
            </a:r>
          </a:p>
        </p:txBody>
      </p:sp>
    </p:spTree>
  </p:cSld>
  <p:clrMapOvr>
    <a:masterClrMapping xmlns:a="http://schemas.openxmlformats.org/drawingml/2006/main"/>
  </p:clrMapOvr>
</p:sld>
</file>

<file path=ppt/slides/slide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🔍 Curiosidades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Bunyan viajou para a Ilha de Skye com um cavalo e uma carroça antes de gravar a estreia, uma jornada que moldou o tom pastoral do álbum.Ela brevemente cantou como vocal de apoio para os Rolling Stones num demo, mas a faixa nunca foi lançada.Depois de deixar a música, pintou e criou os filhos, sem saber que o seu álbum se tornara um item de colecionador.</a:t>
            </a:r>
          </a:p>
        </p:txBody>
      </p:sp>
    </p:spTree>
  </p:cSld>
  <p:clrMapOvr>
    <a:masterClrMapping xmlns:a="http://schemas.openxmlformats.org/drawingml/2006/main"/>
  </p:clrMapOvr>
</p:sld>
</file>

<file path=ppt/slides/slide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🔁 Um Disco, Muitas Vidas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A história de Bunyan não é sobre um regresso. É sobre um disco que sobreviveu ao seu tempo e encontrou um novo. A música nunca mudou. O mundo é que alcançou.ℹ️A carreira de Bunyan é uma contradição: uma artista que fez um disco, desapareceu e se tornou mais influente na ausência do que jamais foi na presença.</a:t>
            </a:r>
          </a:p>
        </p:txBody>
      </p:sp>
    </p:spTree>
  </p:cSld>
  <p:clrMapOvr>
    <a:masterClrMapping xmlns:a="http://schemas.openxmlformats.org/drawingml/2006/main"/>
  </p:clrMapOvr>
</p:sld>
</file>

<file path=ppt/slides/slide1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🎧 Faixas Essenciais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Diamond Day 1970 - Just Another Diamond DayA faixa de abertura define o tom: violão simples, cordas leves e a voz de Bunyan no seu estado mais sereno. Apresenta o mundo pastoral do álbum sem pressa.Ouça: Spotify · Apple Music · YouTubeCome Wind Come Rain 1970 - Just Another Diamond DayUm dueto com Robin Williamson do Incredible String Band. A interação entre as vozes e o violino dá à canção uma sensação suave e comunitária.Ouça: Spotify · Apple Music · YouTubeI'd Like to Walk Around in Your Mind 1970 - Just Another Diamond DayUma das melodias mais diretas do álbum. O arranjo é esparso, com apenas violão e voz durante grande parte da música, destacando a fraseologia de Bunyan.Ouça: Spotify · Apple Music · YouTubeHere Before 2005 - LookafteringA primeira nova canção em 35 anos. A produção é…</a:t>
            </a:r>
          </a:p>
        </p:txBody>
      </p:sp>
    </p:spTree>
  </p:cSld>
  <p:clrMapOvr>
    <a:masterClrMapping xmlns:a="http://schemas.openxmlformats.org/drawingml/2006/main"/>
  </p:clrMapOvr>
</p:sld>
</file>

<file path=ppt/slides/slide1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📚 Fontes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Vashti Bunyan WikipediaDiscografia MusicBrainz</a:t>
            </a:r>
          </a:p>
        </p:txBody>
      </p:sp>
    </p:spTree>
  </p:cSld>
  <p:clrMapOvr>
    <a:masterClrMapping xmlns:a="http://schemas.openxmlformats.org/drawingml/2006/main"/>
  </p:clrMapOvr>
</p:sld>
</file>

<file path=ppt/slides/slide1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📚 Artigos Relacionados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Big Star: A Banda Cult que Mudou Tudo Vendendo Quase Nada - Como Bunyan, o Big Star vendeu quase nada, mas moldou gerações de músicos.The Blue Nile: O Som do Silêncio Deliberado - Um trio cujo catálogo esparso e silencioso e longos intervalos espelham a ausência intencional de Bunyan.Bark Psychosis: A Banda que deu Nome ao Pós-Rock e Depois Ficou para Trás - Outro artista cujo silêncio entre álbuns se tornou parte da própria música.</a:t>
            </a:r>
          </a:p>
        </p:txBody>
      </p:sp>
    </p:spTree>
  </p:cSld>
  <p:clrMapOvr>
    <a:masterClrMapping xmlns:a="http://schemas.openxmlformats.org/drawingml/2006/main"/>
  </p:clrMapOvr>
</p:sld>
</file>