
<file path=[Content_Types].xml><?xml version="1.0" encoding="utf-8"?>
<Types xmlns="http://schemas.openxmlformats.org/package/2006/content-types">
  <Default Extension="xml" ContentType="application/vnd.openxmlformats-officedocument.presentationml.presentation.main+xml"/>
  <Default Extension="rels" ContentType="application/vnd.openxmlformats-package.relationships+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Masters/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Types>
</file>

<file path=_rels/.rels>&#65279;<?xml version="1.0" encoding="utf-8"?><Relationships xmlns="http://schemas.openxmlformats.org/package/2006/relationships"><Relationship Type="http://schemas.openxmlformats.org/officeDocument/2006/relationships/officeDocument" Target="/ppt/presentation.xml" Id="R6fff3d159be24110" /></Relationships>
</file>

<file path=ppt/presentation.xml><?xml version="1.0" encoding="utf-8"?>
<p:presentation xmlns:p="http://schemas.openxmlformats.org/presentationml/2006/main">
  <p:sldMasterIdLst>
    <p:sldMasterId xmlns:r="http://schemas.openxmlformats.org/officeDocument/2006/relationships" id="2147483648" r:id="rId1"/>
  </p:sldMasterIdLst>
  <p:sldIdLst>
    <p:sldId xmlns:r="http://schemas.openxmlformats.org/officeDocument/2006/relationships" id="256" r:id="R5e75ad51961041c4"/>
    <p:sldId xmlns:r="http://schemas.openxmlformats.org/officeDocument/2006/relationships" id="257" r:id="Rb4a9abeb8b264f32"/>
    <p:sldId xmlns:r="http://schemas.openxmlformats.org/officeDocument/2006/relationships" id="258" r:id="R95ff84926122468e"/>
    <p:sldId xmlns:r="http://schemas.openxmlformats.org/officeDocument/2006/relationships" id="259" r:id="R0ef15944333b426a"/>
    <p:sldId xmlns:r="http://schemas.openxmlformats.org/officeDocument/2006/relationships" id="260" r:id="R3a3313f4d26341e0"/>
    <p:sldId xmlns:r="http://schemas.openxmlformats.org/officeDocument/2006/relationships" id="261" r:id="Rf79f8a73967c46a5"/>
  </p:sldIdLst>
  <p:sldSz cx="12192000" cy="6858000" type="screen16x9"/>
  <p:notesSz cx="6858000" cy="9144000"/>
</p:presentation>
</file>

<file path=ppt/_rels/presentation.xml.rels>&#65279;<?xml version="1.0" encoding="utf-8"?><Relationships xmlns="http://schemas.openxmlformats.org/package/2006/relationships"><Relationship Type="http://schemas.openxmlformats.org/officeDocument/2006/relationships/slideMaster" Target="/ppt/slideMasters/slideMaster1.xml" Id="rId1" /><Relationship Type="http://schemas.openxmlformats.org/officeDocument/2006/relationships/slide" Target="/ppt/slides/slide1.xml" Id="R5e75ad51961041c4" /><Relationship Type="http://schemas.openxmlformats.org/officeDocument/2006/relationships/slide" Target="/ppt/slides/slide2.xml" Id="Rb4a9abeb8b264f32" /><Relationship Type="http://schemas.openxmlformats.org/officeDocument/2006/relationships/slide" Target="/ppt/slides/slide3.xml" Id="R95ff84926122468e" /><Relationship Type="http://schemas.openxmlformats.org/officeDocument/2006/relationships/slide" Target="/ppt/slides/slide4.xml" Id="R0ef15944333b426a" /><Relationship Type="http://schemas.openxmlformats.org/officeDocument/2006/relationships/slide" Target="/ppt/slides/slide5.xml" Id="R3a3313f4d26341e0" /><Relationship Type="http://schemas.openxmlformats.org/officeDocument/2006/relationships/slide" Target="/ppt/slides/slide6.xml" Id="Rf79f8a73967c46a5" /></Relationships>
</file>

<file path=ppt/slideLayouts/slideLayout1.xml><?xml version="1.0" encoding="utf-8"?>
<p:sldLayout xmlns:p="http://schemas.openxmlformats.org/presentationml/2006/main" type="blank" preserve="1">
  <p:cSld>
    <p:spTree>
      <p:nvGrpSpPr>
        <p:cNvPr id="1" name=""/>
        <p:cNvGrpSpPr/>
        <p:nvPr/>
      </p:nvGrpSpPr>
      <p:grpSpPr>
        <a:xfrm xmlns:a="http://schemas.openxmlformats.org/drawingml/2006/main"/>
      </p:grpSpPr>
    </p:spTree>
  </p:cSld>
  <p:clrMapOvr>
    <a:masterClrMapping xmlns:a="http://schemas.openxmlformats.org/drawingml/2006/main"/>
  </p:clrMapOvr>
</p:sldLayout>
</file>

<file path=ppt/slideMasters/_rels/slideMaster1.xml.rels>&#65279;<?xml version="1.0" encoding="utf-8"?><Relationships xmlns="http://schemas.openxmlformats.org/package/2006/relationships"><Relationship Type="http://schemas.openxmlformats.org/officeDocument/2006/relationships/slideLayout" Target="/ppt/slideLayouts/slideLayout1.xml" Id="rId1" /><Relationship Type="http://schemas.openxmlformats.org/officeDocument/2006/relationships/theme" Target="/ppt/slideMasters/theme/theme1.xml" Id="rId2" /></Relationships>
</file>

<file path=ppt/slideMasters/slideMaster1.xml><?xml version="1.0" encoding="utf-8"?>
<p:sldMaster xmlns:p="http://schemas.openxmlformats.org/presentationml/2006/main">
  <p:cSld>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Id1"/>
  </p:sldLayoutIdLst>
  <p:txStyles>
    <p:titleStyle/>
    <p:bodyStyle/>
    <p:otherStyle/>
  </p:txStyles>
</p:sldMaster>
</file>

<file path=ppt/slideMasters/theme/theme1.xml><?xml version="1.0" encoding="utf-8"?>
<a:theme xmlns:a="http://schemas.openxmlformats.org/drawingml/2006/main" name="GabGregori Theme">
  <a:themeElements>
    <a:clrScheme name="GabGregori">
      <a:dk1>
        <a:srgbClr val="143259"/>
      </a:dk1>
      <a:lt1>
        <a:srgbClr val="FFFFFF"/>
      </a:lt1>
      <a:dk2>
        <a:srgbClr val="2C3E50"/>
      </a:dk2>
      <a:lt2>
        <a:srgbClr val="F2F7FB"/>
      </a:lt2>
      <a:accent1>
        <a:srgbClr val="3071F2"/>
      </a:accent1>
      <a:accent2>
        <a:srgbClr val="89C2D9"/>
      </a:accent2>
      <a:accent3>
        <a:srgbClr val="CAF2C9"/>
      </a:accent3>
      <a:accent4>
        <a:srgbClr val="418EF2"/>
      </a:accent4>
      <a:accent5>
        <a:srgbClr val="5A6A7E"/>
      </a:accent5>
      <a:accent6>
        <a:srgbClr val="E8EDF5"/>
      </a:accent6>
      <a:hlink>
        <a:srgbClr val="3071F2"/>
      </a:hlink>
      <a:folHlink>
        <a:srgbClr val="418EF2"/>
      </a:folHlink>
    </a:clrScheme>
    <a:fontScheme name="Office">
      <a:majorFont>
        <a:latin typeface="Calibri"/>
        <a:ea typeface=""/>
        <a:cs typeface=""/>
      </a:majorFont>
      <a:minorFont>
        <a:latin typeface="Calibri"/>
        <a:ea typeface=""/>
        <a:cs typeface=""/>
      </a:minorFont>
    </a:fontScheme>
    <a:fmtScheme name="Office">
      <a:fillStyleLst>
        <a:solidFill>
          <a:schemeClr val="phClr"/>
        </a:solidFill>
        <a:gradFill>
          <a:gsLst/>
        </a:gradFill>
        <a:gradFill>
          <a:gsLst/>
        </a:gra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gradFill>
          <a:gsLst/>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Id1"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Id1"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43259"/>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title"/>
          <p:cNvSpPr txBox="1"/>
          <p:nvPr/>
        </p:nvSpPr>
        <p:spPr>
          <a:xfrm xmlns:a="http://schemas.openxmlformats.org/drawingml/2006/main">
            <a:off x="686000" y="1600000"/>
            <a:ext cx="10820000" cy="2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4000" b="1" dirty="0">
                <a:solidFill>
                  <a:srgbClr val="FFFFFF"/>
                </a:solidFill>
                <a:latin typeface="+mj-lt"/>
              </a:rPr>
              <a:t>Verkleinerung des Judder-Tests: Eine Sub-Scale-Maschine für die Empfindlichkeit der Belagausrichtung</a:t>
            </a:r>
          </a:p>
        </p:txBody>
      </p:sp>
      <p:sp>
        <p:nvSpPr>
          <p:cNvPr id="4" name="line"/>
          <p:cNvSpPr/>
          <p:nvPr/>
        </p:nvSpPr>
        <p:spPr>
          <a:xfrm xmlns:a="http://schemas.openxmlformats.org/drawingml/2006/main">
            <a:off x="686000" y="3700000"/>
            <a:ext cx="2743200" cy="3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5" name="sub"/>
          <p:cNvSpPr txBox="1"/>
          <p:nvPr/>
        </p:nvSpPr>
        <p:spPr>
          <a:xfrm xmlns:a="http://schemas.openxmlformats.org/drawingml/2006/main">
            <a:off x="686000" y="3900000"/>
            <a:ext cx="10820000" cy="1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89C2D9"/>
                </a:solidFill>
                <a:latin typeface="+mj-lt"/>
              </a:rPr>
              <a:t>Der ursprüngliche Vorschlag, die Klassifizierung von Kupplungsbelag-Judder vom Fahrzeug auf eine Sub-Scale-Prüfmaschine zu verlagern, motiviert durch Testzeit und Materialentwicklungsgeschwindigkeit.</a:t>
            </a:r>
          </a:p>
        </p:txBody>
      </p:sp>
    </p:spTree>
  </p:cSld>
  <p:clrMapOvr>
    <a:masterClrMapping xmlns:a="http://schemas.openxmlformats.org/drawingml/2006/main"/>
  </p:clrMapOvr>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Das Problem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Der Rupftest in der praktizierten Form wird in einem Auto durchgeführt, das für seine Rupfempfindlichkeit ausgewählt wurde. Er dauert lange, und der Grund ist mechanischer Natur und nicht verfahrensbedingt: Jeder Test erfordert den Zusammenbau des kompletten Kupplungssatzes – Scheibe, Kupplungsdeckel, Schwungrad. Die Messung ist schnell; die Vorbereitung nicht.</a:t>
            </a:r>
          </a:p>
        </p:txBody>
      </p:sp>
    </p:spTree>
  </p:cSld>
  <p:clrMapOvr>
    <a:masterClrMapping xmlns:a="http://schemas.openxmlformats.org/drawingml/2006/main"/>
  </p:clrMapOvr>
</p:sld>
</file>

<file path=ppt/slides/slide3.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Der Ansatz</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Das Ziel dieser Arbeit ist die Entwicklung einer Methodik zur Klassifizierung der Rupfempfindlichkeit von Belägen in einem verkleinerten Prüfstandstest. Die Motivation wird als zwei unterschiedliche Ziele und nicht als eines formuliert: die Verkürzung der Testzeit und die Beschleunigung der Entwicklung von Belagmaterialien.Sie sind verwandt, aber nicht identisch – beim zweiten geht es darum, wie viele Ideen ausprobiert werden können, nicht nur darum, wie schnell eine geprüft werden kann.</a:t>
            </a:r>
          </a:p>
        </p:txBody>
      </p:sp>
    </p:spTree>
  </p:cSld>
  <p:clrMapOvr>
    <a:masterClrMapping xmlns:a="http://schemas.openxmlformats.org/drawingml/2006/main"/>
  </p:clrMapOvr>
</p:sld>
</file>

<file path=ppt/slides/slide4.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Was dabei herauskam</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 vorläufigen Ergebnisse sind vielversprechend, mit einer guten Korrelation zwischen den verkleinerten Tests und dem Fahrzeug. In diesem Stadium ist die Aussage bewusst bescheiden: Die Korrelation existiert und rechtfertigt eine Fortsetzung, was ein erstes Ergebnis einer neuen Testmethode etablieren sollte.</a:t>
            </a:r>
          </a:p>
        </p:txBody>
      </p:sp>
    </p:spTree>
  </p:cSld>
  <p:clrMapOvr>
    <a:masterClrMapping xmlns:a="http://schemas.openxmlformats.org/drawingml/2006/main"/>
  </p:clrMapOvr>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Warum es wichtig ist</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Dieses Paper markiert den Punkt, an dem die Rupfklassifizierung beginnt, sich von einer fahrzeuggebundenen Bewertung zu einer laborgestützten zu entwickeln. Die Arbeit wurde anschließend erweitert und mit weiteren Korrelationsdaten erneut berichtet, aber die hier dargelegte Rahmung – zuerst verkleinert, das Fahrzeug zur Bestätigung – ist das, worauf die spätere Arbeit aufbaut.</a:t>
            </a:r>
          </a:p>
        </p:txBody>
      </p:sp>
    </p:spTree>
  </p:cSld>
  <p:clrMapOvr>
    <a:masterClrMapping xmlns:a="http://schemas.openxmlformats.org/drawingml/2006/main"/>
  </p:clrMapOvr>
</p:sld>
</file>

<file path=ppt/slides/slide6.xml><?xml version="1.0" encoding="utf-8"?>
<p:sld xmlns:p="http://schemas.openxmlformats.org/presentationml/2006/main">
  <p:cSld>
    <p:spTree>
      <p:nvGrpSpPr>
        <p:cNvPr id="1" name=""/>
        <p:cNvGrpSpPr/>
        <p:nvPr/>
      </p:nvGrpSpPr>
      <p:grpSpPr>
        <a:xfrm xmlns:a="http://schemas.openxmlformats.org/drawingml/2006/main"/>
      </p:grpSpPr>
      <p:sp>
        <p:nvSpPr>
          <p:cNvPr id="2" name="bg"/>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FFFFFF"/>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3" name="bar"/>
          <p:cNvSpPr/>
          <p:nvPr/>
        </p:nvSpPr>
        <p:spPr>
          <a:xfrm xmlns:a="http://schemas.openxmlformats.org/drawingml/2006/main">
            <a:off x="0" y="0"/>
            <a:ext cx="76200" cy="6858000"/>
          </a:xfrm>
          <a:prstGeom xmlns:a="http://schemas.openxmlformats.org/drawingml/2006/main" prst="rect">
            <a:avLst/>
          </a:prstGeom>
          <a:solidFill xmlns:a="http://schemas.openxmlformats.org/drawingml/2006/main">
            <a:srgbClr val="3071F2"/>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4" name="heading"/>
          <p:cNvSpPr txBox="1"/>
          <p:nvPr/>
        </p:nvSpPr>
        <p:spPr>
          <a:xfrm xmlns:a="http://schemas.openxmlformats.org/drawingml/2006/main">
            <a:off x="304800" y="457200"/>
            <a:ext cx="11582400" cy="10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3200" b="1" dirty="0">
                <a:solidFill>
                  <a:srgbClr val="143259"/>
                </a:solidFill>
                <a:latin typeface="+mj-lt"/>
              </a:rPr>
              <a:t>📄 Vollständige Publikation</a:t>
            </a:r>
          </a:p>
        </p:txBody>
      </p:sp>
      <p:sp>
        <p:nvSpPr>
          <p:cNvPr id="5" name="rule"/>
          <p:cNvSpPr/>
          <p:nvPr/>
        </p:nvSpPr>
        <p:spPr>
          <a:xfrm xmlns:a="http://schemas.openxmlformats.org/drawingml/2006/main">
            <a:off x="304800" y="1530000"/>
            <a:ext cx="11582400" cy="19050"/>
          </a:xfrm>
          <a:prstGeom xmlns:a="http://schemas.openxmlformats.org/drawingml/2006/main" prst="rect">
            <a:avLst/>
          </a:prstGeom>
          <a:solidFill xmlns:a="http://schemas.openxmlformats.org/drawingml/2006/main">
            <a:srgbClr val="E8EDF5"/>
          </a:solidFill>
          <a:ln xmlns:a="http://schemas.openxmlformats.org/drawingml/2006/main">
            <a:noFill/>
          </a:ln>
        </p:spPr>
        <p:txBody>
          <a:bodyPr xmlns:a="http://schemas.openxmlformats.org/drawingml/2006/main"/>
          <a:lstStyle xmlns:a="http://schemas.openxmlformats.org/drawingml/2006/main"/>
          <a:p xmlns:a="http://schemas.openxmlformats.org/drawingml/2006/main"/>
        </p:txBody>
      </p:sp>
      <p:sp>
        <p:nvSpPr>
          <p:cNvPr id="6" name="body"/>
          <p:cNvSpPr txBox="1"/>
          <p:nvPr/>
        </p:nvSpPr>
        <p:spPr>
          <a:xfrm xmlns:a="http://schemas.openxmlformats.org/drawingml/2006/main">
            <a:off x="304800" y="1650000"/>
            <a:ext cx="11582400" cy="4800000"/>
          </a:xfrm>
          <a:prstGeom xmlns:a="http://schemas.openxmlformats.org/drawingml/2006/main" prst="rect">
            <a:avLst/>
          </a:prstGeom>
          <a:noFill xmlns:a="http://schemas.openxmlformats.org/drawingml/2006/main"/>
        </p:spPr>
        <p:txBody>
          <a:bodyPr xmlns:a="http://schemas.openxmlformats.org/drawingml/2006/main" wrap="square">
            <a:normAutofit/>
          </a:bodyPr>
          <a:lstStyle xmlns:a="http://schemas.openxmlformats.org/drawingml/2006/main"/>
          <a:p xmlns:a="http://schemas.openxmlformats.org/drawingml/2006/main">
            <a:pPr algn="l"/>
            <a:r>
              <a:rPr lang="en-US" sz="1800" b="0" dirty="0">
                <a:solidFill>
                  <a:srgbClr val="2C3E50"/>
                </a:solidFill>
                <a:latin typeface="+mj-lt"/>
              </a:rPr>
              <a:t>Gregori, I. R. S.; Domingues, A. — Judder Based on Sub Scale Test Machine Concerning Facing. SAE Technical Papers, Oktober 2012.Lesen Sie die vollständige Publikation auf ResearchGate</a:t>
            </a:r>
          </a:p>
        </p:txBody>
      </p:sp>
    </p:spTree>
  </p:cSld>
  <p:clrMapOvr>
    <a:masterClrMapping xmlns:a="http://schemas.openxmlformats.org/drawingml/2006/main"/>
  </p:clrMapOvr>
</p:sld>
</file>