
<file path=[Content_Types].xml><?xml version="1.0" encoding="utf-8"?>
<Types xmlns="http://schemas.openxmlformats.org/package/2006/content-types">
  <Default Extension="xml" ContentType="application/vnd.openxmlformats-officedocument.presentationml.presentation.main+xml"/>
  <Default Extension="rels" ContentType="application/vnd.openxmlformats-package.relationships+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slideMasters/theme/theme1.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Types>
</file>

<file path=_rels/.rels>&#65279;<?xml version="1.0" encoding="utf-8"?><Relationships xmlns="http://schemas.openxmlformats.org/package/2006/relationships"><Relationship Type="http://schemas.openxmlformats.org/officeDocument/2006/relationships/officeDocument" Target="/ppt/presentation.xml" Id="Rc04cbffa51a74df1" /></Relationships>
</file>

<file path=ppt/presentation.xml><?xml version="1.0" encoding="utf-8"?>
<p:presentation xmlns:p="http://schemas.openxmlformats.org/presentationml/2006/main">
  <p:sldMasterIdLst>
    <p:sldMasterId xmlns:r="http://schemas.openxmlformats.org/officeDocument/2006/relationships" id="2147483648" r:id="rId1"/>
  </p:sldMasterIdLst>
  <p:sldIdLst>
    <p:sldId xmlns:r="http://schemas.openxmlformats.org/officeDocument/2006/relationships" id="256" r:id="R40b52bd011964dbe"/>
    <p:sldId xmlns:r="http://schemas.openxmlformats.org/officeDocument/2006/relationships" id="257" r:id="R1f75353d8d0a44f6"/>
    <p:sldId xmlns:r="http://schemas.openxmlformats.org/officeDocument/2006/relationships" id="258" r:id="R072f45c802704d91"/>
    <p:sldId xmlns:r="http://schemas.openxmlformats.org/officeDocument/2006/relationships" id="259" r:id="R8c31bf7f4cc24df7"/>
    <p:sldId xmlns:r="http://schemas.openxmlformats.org/officeDocument/2006/relationships" id="260" r:id="R85130b0fd8954272"/>
    <p:sldId xmlns:r="http://schemas.openxmlformats.org/officeDocument/2006/relationships" id="261" r:id="R928dfef071a343a9"/>
  </p:sldIdLst>
  <p:sldSz cx="12192000" cy="6858000" type="screen16x9"/>
  <p:notesSz cx="6858000" cy="9144000"/>
</p:presentation>
</file>

<file path=ppt/_rels/presentation.xml.rels>&#65279;<?xml version="1.0" encoding="utf-8"?><Relationships xmlns="http://schemas.openxmlformats.org/package/2006/relationships"><Relationship Type="http://schemas.openxmlformats.org/officeDocument/2006/relationships/slideMaster" Target="/ppt/slideMasters/slideMaster1.xml" Id="rId1" /><Relationship Type="http://schemas.openxmlformats.org/officeDocument/2006/relationships/slide" Target="/ppt/slides/slide1.xml" Id="R40b52bd011964dbe" /><Relationship Type="http://schemas.openxmlformats.org/officeDocument/2006/relationships/slide" Target="/ppt/slides/slide2.xml" Id="R1f75353d8d0a44f6" /><Relationship Type="http://schemas.openxmlformats.org/officeDocument/2006/relationships/slide" Target="/ppt/slides/slide3.xml" Id="R072f45c802704d91" /><Relationship Type="http://schemas.openxmlformats.org/officeDocument/2006/relationships/slide" Target="/ppt/slides/slide4.xml" Id="R8c31bf7f4cc24df7" /><Relationship Type="http://schemas.openxmlformats.org/officeDocument/2006/relationships/slide" Target="/ppt/slides/slide5.xml" Id="R85130b0fd8954272" /><Relationship Type="http://schemas.openxmlformats.org/officeDocument/2006/relationships/slide" Target="/ppt/slides/slide6.xml" Id="R928dfef071a343a9" /></Relationships>
</file>

<file path=ppt/slideLayouts/slideLayout1.xml><?xml version="1.0" encoding="utf-8"?>
<p:sldLayout xmlns:p="http://schemas.openxmlformats.org/presentationml/2006/main" type="blank" preserve="1">
  <p:cSld>
    <p:spTree>
      <p:nvGrpSpPr>
        <p:cNvPr id="1" name=""/>
        <p:cNvGrpSpPr/>
        <p:nvPr/>
      </p:nvGrpSpPr>
      <p:grpSpPr>
        <a:xfrm xmlns:a="http://schemas.openxmlformats.org/drawingml/2006/main"/>
      </p:grpSpPr>
    </p:spTree>
  </p:cSld>
  <p:clrMapOvr>
    <a:masterClrMapping xmlns:a="http://schemas.openxmlformats.org/drawingml/2006/main"/>
  </p:clrMapOvr>
</p:sldLayout>
</file>

<file path=ppt/slideMasters/_rels/slideMaster1.xml.rels>&#65279;<?xml version="1.0" encoding="utf-8"?><Relationships xmlns="http://schemas.openxmlformats.org/package/2006/relationships"><Relationship Type="http://schemas.openxmlformats.org/officeDocument/2006/relationships/slideLayout" Target="/ppt/slideLayouts/slideLayout1.xml" Id="rId1" /><Relationship Type="http://schemas.openxmlformats.org/officeDocument/2006/relationships/theme" Target="/ppt/slideMasters/theme/theme1.xml" Id="rId2" /></Relationships>
</file>

<file path=ppt/slideMasters/slideMaster1.xml><?xml version="1.0" encoding="utf-8"?>
<p:sldMaster xmlns:p="http://schemas.openxmlformats.org/presentationml/2006/main">
  <p:cSld>
    <p:spTree>
      <p:nvGrpSpPr>
        <p:cNvPr id="1" name=""/>
        <p:cNvGrpSpPr/>
        <p:nvPr/>
      </p:nvGrpSpPr>
      <p:grpSpPr>
        <a:xfrm xmlns:a="http://schemas.openxmlformats.org/drawingml/2006/main"/>
      </p:grpSpPr>
    </p:spTree>
  </p:cSld>
  <p:clrMap bg1="lt1" tx1="dk1" bg2="lt2" tx2="dk2" accent1="accent1" accent2="accent2" accent3="accent3" accent4="accent4" accent5="accent5" accent6="accent6" hlink="hlink" folHlink="folHlink"/>
  <p:sldLayoutIdLst>
    <p:sldLayoutId xmlns:r="http://schemas.openxmlformats.org/officeDocument/2006/relationships" id="2147483649" r:id="rId1"/>
  </p:sldLayoutIdLst>
  <p:txStyles>
    <p:titleStyle/>
    <p:bodyStyle/>
    <p:otherStyle/>
  </p:txStyles>
</p:sldMaster>
</file>

<file path=ppt/slideMasters/theme/theme1.xml><?xml version="1.0" encoding="utf-8"?>
<a:theme xmlns:a="http://schemas.openxmlformats.org/drawingml/2006/main" name="GabGregori Theme">
  <a:themeElements>
    <a:clrScheme name="GabGregori">
      <a:dk1>
        <a:srgbClr val="143259"/>
      </a:dk1>
      <a:lt1>
        <a:srgbClr val="FFFFFF"/>
      </a:lt1>
      <a:dk2>
        <a:srgbClr val="2C3E50"/>
      </a:dk2>
      <a:lt2>
        <a:srgbClr val="F2F7FB"/>
      </a:lt2>
      <a:accent1>
        <a:srgbClr val="3071F2"/>
      </a:accent1>
      <a:accent2>
        <a:srgbClr val="89C2D9"/>
      </a:accent2>
      <a:accent3>
        <a:srgbClr val="CAF2C9"/>
      </a:accent3>
      <a:accent4>
        <a:srgbClr val="418EF2"/>
      </a:accent4>
      <a:accent5>
        <a:srgbClr val="5A6A7E"/>
      </a:accent5>
      <a:accent6>
        <a:srgbClr val="E8EDF5"/>
      </a:accent6>
      <a:hlink>
        <a:srgbClr val="3071F2"/>
      </a:hlink>
      <a:folHlink>
        <a:srgbClr val="418EF2"/>
      </a:folHlink>
    </a:clrScheme>
    <a:fontScheme name="Office">
      <a:majorFont>
        <a:latin typeface="Calibri"/>
        <a:ea typeface=""/>
        <a:cs typeface=""/>
      </a:majorFont>
      <a:minorFont>
        <a:latin typeface="Calibri"/>
        <a:ea typeface=""/>
        <a:cs typeface=""/>
      </a:minorFont>
    </a:fontScheme>
    <a:fmtScheme name="Office">
      <a:fillStyleLst>
        <a:solidFill>
          <a:schemeClr val="phClr"/>
        </a:solidFill>
        <a:gradFill>
          <a:gsLst/>
        </a:gradFill>
        <a:gradFill>
          <a:gsLst/>
        </a:gradFill>
      </a:fillStyleLst>
      <a:lnStyleLst>
        <a:ln w="6350">
          <a:solidFill>
            <a:schemeClr val="phClr"/>
          </a:solidFill>
        </a:ln>
        <a:ln w="12700">
          <a:solidFill>
            <a:schemeClr val="phClr"/>
          </a:solidFill>
        </a:ln>
        <a:ln w="19050">
          <a:solidFill>
            <a:schemeClr val="phClr"/>
          </a:solidFill>
        </a:ln>
      </a:lnStyleLst>
      <a:effectStyleLst>
        <a:effectStyle>
          <a:effectLst/>
        </a:effectStyle>
        <a:effectStyle>
          <a:effectLst/>
        </a:effectStyle>
        <a:effectStyle>
          <a:effectLst/>
        </a:effectStyle>
      </a:effectStyleLst>
      <a:bgFillStyleLst>
        <a:solidFill>
          <a:schemeClr val="phClr"/>
        </a:solidFill>
        <a:solidFill>
          <a:schemeClr val="phClr"/>
        </a:solidFill>
        <a:gradFill>
          <a:gsLst/>
        </a:gradFill>
      </a:bgFillStyleLst>
    </a:fmtScheme>
  </a:themeElements>
</a:theme>
</file>

<file path=ppt/slides/_rels/slide1.xml.rels>&#65279;<?xml version="1.0" encoding="utf-8"?><Relationships xmlns="http://schemas.openxmlformats.org/package/2006/relationships"><Relationship Type="http://schemas.openxmlformats.org/officeDocument/2006/relationships/slideLayout" Target="/ppt/slideLayouts/slideLayout1.xml" Id="rId1" /></Relationships>
</file>

<file path=ppt/slides/_rels/slide2.xml.rels>&#65279;<?xml version="1.0" encoding="utf-8"?><Relationships xmlns="http://schemas.openxmlformats.org/package/2006/relationships"><Relationship Type="http://schemas.openxmlformats.org/officeDocument/2006/relationships/slideLayout" Target="/ppt/slideLayouts/slideLayout1.xml" Id="rId1" /></Relationships>
</file>

<file path=ppt/slides/_rels/slide3.xml.rels>&#65279;<?xml version="1.0" encoding="utf-8"?><Relationships xmlns="http://schemas.openxmlformats.org/package/2006/relationships"><Relationship Type="http://schemas.openxmlformats.org/officeDocument/2006/relationships/slideLayout" Target="/ppt/slideLayouts/slideLayout1.xml" Id="rId1" /></Relationships>
</file>

<file path=ppt/slides/_rels/slide4.xml.rels>&#65279;<?xml version="1.0" encoding="utf-8"?><Relationships xmlns="http://schemas.openxmlformats.org/package/2006/relationships"><Relationship Type="http://schemas.openxmlformats.org/officeDocument/2006/relationships/slideLayout" Target="/ppt/slideLayouts/slideLayout1.xml" Id="rId1" /></Relationships>
</file>

<file path=ppt/slides/_rels/slide5.xml.rels>&#65279;<?xml version="1.0" encoding="utf-8"?><Relationships xmlns="http://schemas.openxmlformats.org/package/2006/relationships"><Relationship Type="http://schemas.openxmlformats.org/officeDocument/2006/relationships/slideLayout" Target="/ppt/slideLayouts/slideLayout1.xml" Id="rId1" /></Relationships>
</file>

<file path=ppt/slides/_rels/slide6.xml.rels>&#65279;<?xml version="1.0" encoding="utf-8"?><Relationships xmlns="http://schemas.openxmlformats.org/package/2006/relationships"><Relationship Type="http://schemas.openxmlformats.org/officeDocument/2006/relationships/slideLayout" Target="/ppt/slideLayouts/slideLayout1.xml" Id="rId1" /></Relationships>
</file>

<file path=ppt/slides/slide1.xml><?xml version="1.0" encoding="utf-8"?>
<p:sld xmlns:p="http://schemas.openxmlformats.org/presentationml/2006/main">
  <p:cSld>
    <p:spTree>
      <p:nvGrpSpPr>
        <p:cNvPr id="1" name=""/>
        <p:cNvGrpSpPr/>
        <p:nvPr/>
      </p:nvGrpSpPr>
      <p:grpSpPr>
        <a:xfrm xmlns:a="http://schemas.openxmlformats.org/drawingml/2006/main"/>
      </p:grpSpPr>
      <p:sp>
        <p:nvSpPr>
          <p:cNvPr id="2" name="bg"/>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143259"/>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3" name="title"/>
          <p:cNvSpPr txBox="1"/>
          <p:nvPr/>
        </p:nvSpPr>
        <p:spPr>
          <a:xfrm xmlns:a="http://schemas.openxmlformats.org/drawingml/2006/main">
            <a:off x="686000" y="1600000"/>
            <a:ext cx="10820000" cy="20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4000" b="1" dirty="0">
                <a:solidFill>
                  <a:srgbClr val="FFFFFF"/>
                </a:solidFill>
                <a:latin typeface="+mj-lt"/>
              </a:rPr>
              <a:t>Versteckte Prozessvariablen hinter der Berstfestigkeit von Kupplungsbelägen entdecken</a:t>
            </a:r>
          </a:p>
        </p:txBody>
      </p:sp>
      <p:sp>
        <p:nvSpPr>
          <p:cNvPr id="4" name="line"/>
          <p:cNvSpPr/>
          <p:nvPr/>
        </p:nvSpPr>
        <p:spPr>
          <a:xfrm xmlns:a="http://schemas.openxmlformats.org/drawingml/2006/main">
            <a:off x="686000" y="3700000"/>
            <a:ext cx="2743200" cy="38000"/>
          </a:xfrm>
          <a:prstGeom xmlns:a="http://schemas.openxmlformats.org/drawingml/2006/main" prst="rect">
            <a:avLst/>
          </a:prstGeom>
          <a:solidFill xmlns:a="http://schemas.openxmlformats.org/drawingml/2006/main">
            <a:srgbClr val="3071F2"/>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5" name="sub"/>
          <p:cNvSpPr txBox="1"/>
          <p:nvPr/>
        </p:nvSpPr>
        <p:spPr>
          <a:xfrm xmlns:a="http://schemas.openxmlformats.org/drawingml/2006/main">
            <a:off x="686000" y="3900000"/>
            <a:ext cx="10820000" cy="18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1800" b="0" dirty="0">
                <a:solidFill>
                  <a:srgbClr val="89C2D9"/>
                </a:solidFill>
                <a:latin typeface="+mj-lt"/>
              </a:rPr>
              <a:t>Eine multivariate explorative Analyse von acht Prozessvariablen identifizierte zwei, die mit der Berstfestigkeit korrelieren – eine positiv, eine negativ – und auf dieser Erkenntnis basierende Prozessänderungen erhöhten sowohl die Berstfestigkeit als auch die Zuverlässigkeit.</a:t>
            </a:r>
          </a:p>
        </p:txBody>
      </p:sp>
    </p:spTree>
  </p:cSld>
  <p:clrMapOvr>
    <a:masterClrMapping xmlns:a="http://schemas.openxmlformats.org/drawingml/2006/main"/>
  </p:clrMapOvr>
</p:sld>
</file>

<file path=ppt/slides/slide2.xml><?xml version="1.0" encoding="utf-8"?>
<p:sld xmlns:p="http://schemas.openxmlformats.org/presentationml/2006/main">
  <p:cSld>
    <p:spTree>
      <p:nvGrpSpPr>
        <p:cNvPr id="1" name=""/>
        <p:cNvGrpSpPr/>
        <p:nvPr/>
      </p:nvGrpSpPr>
      <p:grpSpPr>
        <a:xfrm xmlns:a="http://schemas.openxmlformats.org/drawingml/2006/main"/>
      </p:grpSpPr>
      <p:sp>
        <p:nvSpPr>
          <p:cNvPr id="2" name="bg"/>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FFFFFF"/>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3" name="bar"/>
          <p:cNvSpPr/>
          <p:nvPr/>
        </p:nvSpPr>
        <p:spPr>
          <a:xfrm xmlns:a="http://schemas.openxmlformats.org/drawingml/2006/main">
            <a:off x="0" y="0"/>
            <a:ext cx="76200" cy="6858000"/>
          </a:xfrm>
          <a:prstGeom xmlns:a="http://schemas.openxmlformats.org/drawingml/2006/main" prst="rect">
            <a:avLst/>
          </a:prstGeom>
          <a:solidFill xmlns:a="http://schemas.openxmlformats.org/drawingml/2006/main">
            <a:srgbClr val="3071F2"/>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4" name="heading"/>
          <p:cNvSpPr txBox="1"/>
          <p:nvPr/>
        </p:nvSpPr>
        <p:spPr>
          <a:xfrm xmlns:a="http://schemas.openxmlformats.org/drawingml/2006/main">
            <a:off x="304800" y="457200"/>
            <a:ext cx="11582400" cy="10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3200" b="1" dirty="0">
                <a:solidFill>
                  <a:srgbClr val="143259"/>
                </a:solidFill>
                <a:latin typeface="+mj-lt"/>
              </a:rPr>
              <a:t>❗ Das Problem</a:t>
            </a:r>
          </a:p>
        </p:txBody>
      </p:sp>
      <p:sp>
        <p:nvSpPr>
          <p:cNvPr id="5" name="rule"/>
          <p:cNvSpPr/>
          <p:nvPr/>
        </p:nvSpPr>
        <p:spPr>
          <a:xfrm xmlns:a="http://schemas.openxmlformats.org/drawingml/2006/main">
            <a:off x="304800" y="1530000"/>
            <a:ext cx="11582400" cy="19050"/>
          </a:xfrm>
          <a:prstGeom xmlns:a="http://schemas.openxmlformats.org/drawingml/2006/main" prst="rect">
            <a:avLst/>
          </a:prstGeom>
          <a:solidFill xmlns:a="http://schemas.openxmlformats.org/drawingml/2006/main">
            <a:srgbClr val="E8EDF5"/>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6" name="body"/>
          <p:cNvSpPr txBox="1"/>
          <p:nvPr/>
        </p:nvSpPr>
        <p:spPr>
          <a:xfrm xmlns:a="http://schemas.openxmlformats.org/drawingml/2006/main">
            <a:off x="304800" y="1650000"/>
            <a:ext cx="11582400" cy="48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1800" b="0" dirty="0">
                <a:solidFill>
                  <a:srgbClr val="2C3E50"/>
                </a:solidFill>
                <a:latin typeface="+mj-lt"/>
              </a:rPr>
              <a:t>Die Berstfestigkeit ist das Ergebnis vieler Prozessvariablen, die zusammenwirken. Sie einzeln zu betrachten, verbirgt tendenziell die Zusammenhänge, und die Prozessdaten vor der Analyse zu behandeln, birgt das Risiko, genau die Struktur zu entfernen, die Sie zu finden versuchen.</a:t>
            </a:r>
          </a:p>
        </p:txBody>
      </p:sp>
    </p:spTree>
  </p:cSld>
  <p:clrMapOvr>
    <a:masterClrMapping xmlns:a="http://schemas.openxmlformats.org/drawingml/2006/main"/>
  </p:clrMapOvr>
</p:sld>
</file>

<file path=ppt/slides/slide3.xml><?xml version="1.0" encoding="utf-8"?>
<p:sld xmlns:p="http://schemas.openxmlformats.org/presentationml/2006/main">
  <p:cSld>
    <p:spTree>
      <p:nvGrpSpPr>
        <p:cNvPr id="1" name=""/>
        <p:cNvGrpSpPr/>
        <p:nvPr/>
      </p:nvGrpSpPr>
      <p:grpSpPr>
        <a:xfrm xmlns:a="http://schemas.openxmlformats.org/drawingml/2006/main"/>
      </p:grpSpPr>
      <p:sp>
        <p:nvSpPr>
          <p:cNvPr id="2" name="bg"/>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FFFFFF"/>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3" name="bar"/>
          <p:cNvSpPr/>
          <p:nvPr/>
        </p:nvSpPr>
        <p:spPr>
          <a:xfrm xmlns:a="http://schemas.openxmlformats.org/drawingml/2006/main">
            <a:off x="0" y="0"/>
            <a:ext cx="76200" cy="6858000"/>
          </a:xfrm>
          <a:prstGeom xmlns:a="http://schemas.openxmlformats.org/drawingml/2006/main" prst="rect">
            <a:avLst/>
          </a:prstGeom>
          <a:solidFill xmlns:a="http://schemas.openxmlformats.org/drawingml/2006/main">
            <a:srgbClr val="3071F2"/>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4" name="heading"/>
          <p:cNvSpPr txBox="1"/>
          <p:nvPr/>
        </p:nvSpPr>
        <p:spPr>
          <a:xfrm xmlns:a="http://schemas.openxmlformats.org/drawingml/2006/main">
            <a:off x="304800" y="457200"/>
            <a:ext cx="11582400" cy="10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3200" b="1" dirty="0">
                <a:solidFill>
                  <a:srgbClr val="143259"/>
                </a:solidFill>
                <a:latin typeface="+mj-lt"/>
              </a:rPr>
              <a:t>🔬 Der Ansatz</a:t>
            </a:r>
          </a:p>
        </p:txBody>
      </p:sp>
      <p:sp>
        <p:nvSpPr>
          <p:cNvPr id="5" name="rule"/>
          <p:cNvSpPr/>
          <p:nvPr/>
        </p:nvSpPr>
        <p:spPr>
          <a:xfrm xmlns:a="http://schemas.openxmlformats.org/drawingml/2006/main">
            <a:off x="304800" y="1530000"/>
            <a:ext cx="11582400" cy="19050"/>
          </a:xfrm>
          <a:prstGeom xmlns:a="http://schemas.openxmlformats.org/drawingml/2006/main" prst="rect">
            <a:avLst/>
          </a:prstGeom>
          <a:solidFill xmlns:a="http://schemas.openxmlformats.org/drawingml/2006/main">
            <a:srgbClr val="E8EDF5"/>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6" name="body"/>
          <p:cNvSpPr txBox="1"/>
          <p:nvPr/>
        </p:nvSpPr>
        <p:spPr>
          <a:xfrm xmlns:a="http://schemas.openxmlformats.org/drawingml/2006/main">
            <a:off x="304800" y="1650000"/>
            <a:ext cx="11582400" cy="48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1800" b="0" dirty="0">
                <a:solidFill>
                  <a:srgbClr val="2C3E50"/>
                </a:solidFill>
                <a:latin typeface="+mj-lt"/>
              </a:rPr>
              <a:t>Die Entscheidung fiel darauf, multivariable Analysetools zu verwenden – Baumcluster-Diagrammanalyse und Hauptkomponentenanalyse – angewendet auf Daten, die direkt aus dem Prozess stammen, ohne besondere Behandlung. Die Erkundung der Rohprozessdaten ist es, die es ermöglicht, dass Beziehungen von selbst auftauchen, anstatt im Voraus angenommen zu werden.Acht Prozessvariablen wurden untersucht.</a:t>
            </a:r>
          </a:p>
        </p:txBody>
      </p:sp>
    </p:spTree>
  </p:cSld>
  <p:clrMapOvr>
    <a:masterClrMapping xmlns:a="http://schemas.openxmlformats.org/drawingml/2006/main"/>
  </p:clrMapOvr>
</p:sld>
</file>

<file path=ppt/slides/slide4.xml><?xml version="1.0" encoding="utf-8"?>
<p:sld xmlns:p="http://schemas.openxmlformats.org/presentationml/2006/main">
  <p:cSld>
    <p:spTree>
      <p:nvGrpSpPr>
        <p:cNvPr id="1" name=""/>
        <p:cNvGrpSpPr/>
        <p:nvPr/>
      </p:nvGrpSpPr>
      <p:grpSpPr>
        <a:xfrm xmlns:a="http://schemas.openxmlformats.org/drawingml/2006/main"/>
      </p:grpSpPr>
      <p:sp>
        <p:nvSpPr>
          <p:cNvPr id="2" name="bg"/>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FFFFFF"/>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3" name="bar"/>
          <p:cNvSpPr/>
          <p:nvPr/>
        </p:nvSpPr>
        <p:spPr>
          <a:xfrm xmlns:a="http://schemas.openxmlformats.org/drawingml/2006/main">
            <a:off x="0" y="0"/>
            <a:ext cx="76200" cy="6858000"/>
          </a:xfrm>
          <a:prstGeom xmlns:a="http://schemas.openxmlformats.org/drawingml/2006/main" prst="rect">
            <a:avLst/>
          </a:prstGeom>
          <a:solidFill xmlns:a="http://schemas.openxmlformats.org/drawingml/2006/main">
            <a:srgbClr val="3071F2"/>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4" name="heading"/>
          <p:cNvSpPr txBox="1"/>
          <p:nvPr/>
        </p:nvSpPr>
        <p:spPr>
          <a:xfrm xmlns:a="http://schemas.openxmlformats.org/drawingml/2006/main">
            <a:off x="304800" y="457200"/>
            <a:ext cx="11582400" cy="10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3200" b="1" dirty="0">
                <a:solidFill>
                  <a:srgbClr val="143259"/>
                </a:solidFill>
                <a:latin typeface="+mj-lt"/>
              </a:rPr>
              <a:t>📊 Was dabei herauskam</a:t>
            </a:r>
          </a:p>
        </p:txBody>
      </p:sp>
      <p:sp>
        <p:nvSpPr>
          <p:cNvPr id="5" name="rule"/>
          <p:cNvSpPr/>
          <p:nvPr/>
        </p:nvSpPr>
        <p:spPr>
          <a:xfrm xmlns:a="http://schemas.openxmlformats.org/drawingml/2006/main">
            <a:off x="304800" y="1530000"/>
            <a:ext cx="11582400" cy="19050"/>
          </a:xfrm>
          <a:prstGeom xmlns:a="http://schemas.openxmlformats.org/drawingml/2006/main" prst="rect">
            <a:avLst/>
          </a:prstGeom>
          <a:solidFill xmlns:a="http://schemas.openxmlformats.org/drawingml/2006/main">
            <a:srgbClr val="E8EDF5"/>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6" name="body"/>
          <p:cNvSpPr txBox="1"/>
          <p:nvPr/>
        </p:nvSpPr>
        <p:spPr>
          <a:xfrm xmlns:a="http://schemas.openxmlformats.org/drawingml/2006/main">
            <a:off x="304800" y="1650000"/>
            <a:ext cx="11582400" cy="48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1800" b="0" dirty="0">
                <a:solidFill>
                  <a:srgbClr val="2C3E50"/>
                </a:solidFill>
                <a:latin typeface="+mj-lt"/>
              </a:rPr>
              <a:t>Zwei der acht Variablen zeigten eine Korrelation mit der Berstfestigkeit. Das interessante Detail war die Richtung: Eine Variable korrelierte positiv mit den Bersttestergebnissen und die andere negativ. Dieser Gegensatz war im Prozess verborgen und wäre in einer konventionellen Korrelationsstudie sehr schwer zu erkennen gewesen, da sich die beiden Effekte teilweise gegenseitig maskieren, wenn Variablen isoliert betrachtet werden.Die Kenntnis des Vorzeichens jeder Beziehung machte die Informationen für Entscheidungen nutzbar. Nachdem auf dieser Grundlage Änderungen am Prozess vorgenommen wurden, erhöhte sich die Berstfestigkeit – und ebenso die Zuverlässigkeit, was die eigentliche Kundenanforderung war.</a:t>
            </a:r>
          </a:p>
        </p:txBody>
      </p:sp>
    </p:spTree>
  </p:cSld>
  <p:clrMapOvr>
    <a:masterClrMapping xmlns:a="http://schemas.openxmlformats.org/drawingml/2006/main"/>
  </p:clrMapOvr>
</p:sld>
</file>

<file path=ppt/slides/slide5.xml><?xml version="1.0" encoding="utf-8"?>
<p:sld xmlns:p="http://schemas.openxmlformats.org/presentationml/2006/main">
  <p:cSld>
    <p:spTree>
      <p:nvGrpSpPr>
        <p:cNvPr id="1" name=""/>
        <p:cNvGrpSpPr/>
        <p:nvPr/>
      </p:nvGrpSpPr>
      <p:grpSpPr>
        <a:xfrm xmlns:a="http://schemas.openxmlformats.org/drawingml/2006/main"/>
      </p:grpSpPr>
      <p:sp>
        <p:nvSpPr>
          <p:cNvPr id="2" name="bg"/>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FFFFFF"/>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3" name="bar"/>
          <p:cNvSpPr/>
          <p:nvPr/>
        </p:nvSpPr>
        <p:spPr>
          <a:xfrm xmlns:a="http://schemas.openxmlformats.org/drawingml/2006/main">
            <a:off x="0" y="0"/>
            <a:ext cx="76200" cy="6858000"/>
          </a:xfrm>
          <a:prstGeom xmlns:a="http://schemas.openxmlformats.org/drawingml/2006/main" prst="rect">
            <a:avLst/>
          </a:prstGeom>
          <a:solidFill xmlns:a="http://schemas.openxmlformats.org/drawingml/2006/main">
            <a:srgbClr val="3071F2"/>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4" name="heading"/>
          <p:cNvSpPr txBox="1"/>
          <p:nvPr/>
        </p:nvSpPr>
        <p:spPr>
          <a:xfrm xmlns:a="http://schemas.openxmlformats.org/drawingml/2006/main">
            <a:off x="304800" y="457200"/>
            <a:ext cx="11582400" cy="10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3200" b="1" dirty="0">
                <a:solidFill>
                  <a:srgbClr val="143259"/>
                </a:solidFill>
                <a:latin typeface="+mj-lt"/>
              </a:rPr>
              <a:t>💡 Warum es wichtig ist</a:t>
            </a:r>
          </a:p>
        </p:txBody>
      </p:sp>
      <p:sp>
        <p:nvSpPr>
          <p:cNvPr id="5" name="rule"/>
          <p:cNvSpPr/>
          <p:nvPr/>
        </p:nvSpPr>
        <p:spPr>
          <a:xfrm xmlns:a="http://schemas.openxmlformats.org/drawingml/2006/main">
            <a:off x="304800" y="1530000"/>
            <a:ext cx="11582400" cy="19050"/>
          </a:xfrm>
          <a:prstGeom xmlns:a="http://schemas.openxmlformats.org/drawingml/2006/main" prst="rect">
            <a:avLst/>
          </a:prstGeom>
          <a:solidFill xmlns:a="http://schemas.openxmlformats.org/drawingml/2006/main">
            <a:srgbClr val="E8EDF5"/>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6" name="body"/>
          <p:cNvSpPr txBox="1"/>
          <p:nvPr/>
        </p:nvSpPr>
        <p:spPr>
          <a:xfrm xmlns:a="http://schemas.openxmlformats.org/drawingml/2006/main">
            <a:off x="304800" y="1650000"/>
            <a:ext cx="11582400" cy="48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1800" b="0" dirty="0">
                <a:solidFill>
                  <a:srgbClr val="2C3E50"/>
                </a:solidFill>
                <a:latin typeface="+mj-lt"/>
              </a:rPr>
              <a:t>Hier wird die multivariate Analyse als technisches Instrument eingesetzt, nicht als Berichtstechnik. Das Ergebnis war keine bessere Beschreibung des Prozesses, sondern eine konkrete, gerichtete Änderung daran, die durch die vom Kunden gemessene Eigenschaft validiert wurde.</a:t>
            </a:r>
          </a:p>
        </p:txBody>
      </p:sp>
    </p:spTree>
  </p:cSld>
  <p:clrMapOvr>
    <a:masterClrMapping xmlns:a="http://schemas.openxmlformats.org/drawingml/2006/main"/>
  </p:clrMapOvr>
</p:sld>
</file>

<file path=ppt/slides/slide6.xml><?xml version="1.0" encoding="utf-8"?>
<p:sld xmlns:p="http://schemas.openxmlformats.org/presentationml/2006/main">
  <p:cSld>
    <p:spTree>
      <p:nvGrpSpPr>
        <p:cNvPr id="1" name=""/>
        <p:cNvGrpSpPr/>
        <p:nvPr/>
      </p:nvGrpSpPr>
      <p:grpSpPr>
        <a:xfrm xmlns:a="http://schemas.openxmlformats.org/drawingml/2006/main"/>
      </p:grpSpPr>
      <p:sp>
        <p:nvSpPr>
          <p:cNvPr id="2" name="bg"/>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FFFFFF"/>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3" name="bar"/>
          <p:cNvSpPr/>
          <p:nvPr/>
        </p:nvSpPr>
        <p:spPr>
          <a:xfrm xmlns:a="http://schemas.openxmlformats.org/drawingml/2006/main">
            <a:off x="0" y="0"/>
            <a:ext cx="76200" cy="6858000"/>
          </a:xfrm>
          <a:prstGeom xmlns:a="http://schemas.openxmlformats.org/drawingml/2006/main" prst="rect">
            <a:avLst/>
          </a:prstGeom>
          <a:solidFill xmlns:a="http://schemas.openxmlformats.org/drawingml/2006/main">
            <a:srgbClr val="3071F2"/>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4" name="heading"/>
          <p:cNvSpPr txBox="1"/>
          <p:nvPr/>
        </p:nvSpPr>
        <p:spPr>
          <a:xfrm xmlns:a="http://schemas.openxmlformats.org/drawingml/2006/main">
            <a:off x="304800" y="457200"/>
            <a:ext cx="11582400" cy="10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3200" b="1" dirty="0">
                <a:solidFill>
                  <a:srgbClr val="143259"/>
                </a:solidFill>
                <a:latin typeface="+mj-lt"/>
              </a:rPr>
              <a:t>📄 Vollständige Veröffentlichung</a:t>
            </a:r>
          </a:p>
        </p:txBody>
      </p:sp>
      <p:sp>
        <p:nvSpPr>
          <p:cNvPr id="5" name="rule"/>
          <p:cNvSpPr/>
          <p:nvPr/>
        </p:nvSpPr>
        <p:spPr>
          <a:xfrm xmlns:a="http://schemas.openxmlformats.org/drawingml/2006/main">
            <a:off x="304800" y="1530000"/>
            <a:ext cx="11582400" cy="19050"/>
          </a:xfrm>
          <a:prstGeom xmlns:a="http://schemas.openxmlformats.org/drawingml/2006/main" prst="rect">
            <a:avLst/>
          </a:prstGeom>
          <a:solidFill xmlns:a="http://schemas.openxmlformats.org/drawingml/2006/main">
            <a:srgbClr val="E8EDF5"/>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6" name="body"/>
          <p:cNvSpPr txBox="1"/>
          <p:nvPr/>
        </p:nvSpPr>
        <p:spPr>
          <a:xfrm xmlns:a="http://schemas.openxmlformats.org/drawingml/2006/main">
            <a:off x="304800" y="1650000"/>
            <a:ext cx="11582400" cy="48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1800" b="0" dirty="0">
                <a:solidFill>
                  <a:srgbClr val="2C3E50"/>
                </a:solidFill>
                <a:latin typeface="+mj-lt"/>
              </a:rPr>
              <a:t>Gregori, I. R. S.; Damatto, R.; Haertel, W. — Multivariate Exploratory Techniques Helping to Increase the Reliability of Facing Clutch Material Burst Resistance. SAE Technical Papers, April 2008.Lesen Sie die vollständige Veröffentlichung auf ResearchGate</a:t>
            </a:r>
          </a:p>
        </p:txBody>
      </p:sp>
    </p:spTree>
  </p:cSld>
  <p:clrMapOvr>
    <a:masterClrMapping xmlns:a="http://schemas.openxmlformats.org/drawingml/2006/main"/>
  </p:clrMapOvr>
</p:sld>
</file>