
<file path=[Content_Types].xml><?xml version="1.0" encoding="utf-8"?>
<Types xmlns="http://schemas.openxmlformats.org/package/2006/content-types">
  <Default Extension="xml" ContentType="application/vnd.openxmlformats-officedocument.presentationml.presentation.main+xml"/>
  <Default Extension="rels" ContentType="application/vnd.openxmlformats-package.relationship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Masters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</Types>
</file>

<file path=_rels/.rels>&#65279;<?xml version="1.0" encoding="utf-8"?><Relationships xmlns="http://schemas.openxmlformats.org/package/2006/relationships"><Relationship Type="http://schemas.openxmlformats.org/officeDocument/2006/relationships/officeDocument" Target="/ppt/presentation.xml" Id="R3d6a2b063122409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Id1"/>
  </p:sldMasterIdLst>
  <p:sldIdLst>
    <p:sldId xmlns:r="http://schemas.openxmlformats.org/officeDocument/2006/relationships" id="256" r:id="R294d7d4c04a94e5f"/>
    <p:sldId xmlns:r="http://schemas.openxmlformats.org/officeDocument/2006/relationships" id="257" r:id="Rae4be507d8fd4036"/>
    <p:sldId xmlns:r="http://schemas.openxmlformats.org/officeDocument/2006/relationships" id="258" r:id="R94646c3247324ba8"/>
    <p:sldId xmlns:r="http://schemas.openxmlformats.org/officeDocument/2006/relationships" id="259" r:id="Rdf3d57f1fb1240fd"/>
    <p:sldId xmlns:r="http://schemas.openxmlformats.org/officeDocument/2006/relationships" id="260" r:id="R8f11d12016bc44e0"/>
    <p:sldId xmlns:r="http://schemas.openxmlformats.org/officeDocument/2006/relationships" id="261" r:id="R783c2eec50914ac2"/>
    <p:sldId xmlns:r="http://schemas.openxmlformats.org/officeDocument/2006/relationships" id="262" r:id="R20696b079eb3410a"/>
    <p:sldId xmlns:r="http://schemas.openxmlformats.org/officeDocument/2006/relationships" id="263" r:id="Re8b5138ee0da485e"/>
    <p:sldId xmlns:r="http://schemas.openxmlformats.org/officeDocument/2006/relationships" id="264" r:id="R097ffd87c87c4650"/>
    <p:sldId xmlns:r="http://schemas.openxmlformats.org/officeDocument/2006/relationships" id="265" r:id="Rfc027bfd773d41cb"/>
    <p:sldId xmlns:r="http://schemas.openxmlformats.org/officeDocument/2006/relationships" id="266" r:id="R177cdc05709f4fe8"/>
    <p:sldId xmlns:r="http://schemas.openxmlformats.org/officeDocument/2006/relationships" id="267" r:id="R8eeae6d0b3df4ce3"/>
  </p:sldIdLst>
  <p:sldSz cx="12192000" cy="6858000" type="screen16x9"/>
  <p:notesSz cx="6858000" cy="9144000"/>
</p:presentation>
</file>

<file path=ppt/_rels/presentation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Relationship Type="http://schemas.openxmlformats.org/officeDocument/2006/relationships/slide" Target="/ppt/slides/slide1.xml" Id="R294d7d4c04a94e5f" /><Relationship Type="http://schemas.openxmlformats.org/officeDocument/2006/relationships/slide" Target="/ppt/slides/slide2.xml" Id="Rae4be507d8fd4036" /><Relationship Type="http://schemas.openxmlformats.org/officeDocument/2006/relationships/slide" Target="/ppt/slides/slide3.xml" Id="R94646c3247324ba8" /><Relationship Type="http://schemas.openxmlformats.org/officeDocument/2006/relationships/slide" Target="/ppt/slides/slide4.xml" Id="Rdf3d57f1fb1240fd" /><Relationship Type="http://schemas.openxmlformats.org/officeDocument/2006/relationships/slide" Target="/ppt/slides/slide5.xml" Id="R8f11d12016bc44e0" /><Relationship Type="http://schemas.openxmlformats.org/officeDocument/2006/relationships/slide" Target="/ppt/slides/slide6.xml" Id="R783c2eec50914ac2" /><Relationship Type="http://schemas.openxmlformats.org/officeDocument/2006/relationships/slide" Target="/ppt/slides/slide7.xml" Id="R20696b079eb3410a" /><Relationship Type="http://schemas.openxmlformats.org/officeDocument/2006/relationships/slide" Target="/ppt/slides/slide8.xml" Id="Re8b5138ee0da485e" /><Relationship Type="http://schemas.openxmlformats.org/officeDocument/2006/relationships/slide" Target="/ppt/slides/slide9.xml" Id="R097ffd87c87c4650" /><Relationship Type="http://schemas.openxmlformats.org/officeDocument/2006/relationships/slide" Target="/ppt/slides/slide10.xml" Id="Rfc027bfd773d41cb" /><Relationship Type="http://schemas.openxmlformats.org/officeDocument/2006/relationships/slide" Target="/ppt/slides/slide11.xml" Id="R177cdc05709f4fe8" /><Relationship Type="http://schemas.openxmlformats.org/officeDocument/2006/relationships/slide" Target="/ppt/slides/slide12.xml" Id="R8eeae6d0b3df4ce3" /></Relationships>
</file>

<file path=ppt/slideLayouts/slideLayout1.xml><?xml version="1.0" encoding="utf-8"?>
<p:sldLayout xmlns:p="http://schemas.openxmlformats.org/presentationml/2006/main" type="blank" preserve="1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Ovr>
    <a:masterClrMapping xmlns:a="http://schemas.openxmlformats.org/drawingml/2006/main"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Relationship Type="http://schemas.openxmlformats.org/officeDocument/2006/relationships/theme" Target="/ppt/slideMasters/theme/theme1.xml" Id="rId2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Id1"/>
  </p:sldLayoutIdLst>
  <p:txStyles>
    <p:titleStyle/>
    <p:bodyStyle/>
    <p:otherStyle/>
  </p:txStyles>
</p:sldMaster>
</file>

<file path=ppt/slideMasters/theme/theme1.xml><?xml version="1.0" encoding="utf-8"?>
<a:theme xmlns:a="http://schemas.openxmlformats.org/drawingml/2006/main" name="GabGregori Theme">
  <a:themeElements>
    <a:clrScheme name="GabGregori">
      <a:dk1>
        <a:srgbClr val="143259"/>
      </a:dk1>
      <a:lt1>
        <a:srgbClr val="FFFFFF"/>
      </a:lt1>
      <a:dk2>
        <a:srgbClr val="2C3E50"/>
      </a:dk2>
      <a:lt2>
        <a:srgbClr val="F2F7FB"/>
      </a:lt2>
      <a:accent1>
        <a:srgbClr val="3071F2"/>
      </a:accent1>
      <a:accent2>
        <a:srgbClr val="89C2D9"/>
      </a:accent2>
      <a:accent3>
        <a:srgbClr val="CAF2C9"/>
      </a:accent3>
      <a:accent4>
        <a:srgbClr val="418EF2"/>
      </a:accent4>
      <a:accent5>
        <a:srgbClr val="5A6A7E"/>
      </a:accent5>
      <a:accent6>
        <a:srgbClr val="E8EDF5"/>
      </a:accent6>
      <a:hlink>
        <a:srgbClr val="3071F2"/>
      </a:hlink>
      <a:folHlink>
        <a:srgbClr val="418EF2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/>
        </a:gradFill>
        <a:gradFill>
          <a:gsLst/>
        </a:gra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gradFill>
          <a:gsLst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259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title"/>
          <p:cNvSpPr txBox="1"/>
          <p:nvPr/>
        </p:nvSpPr>
        <p:spPr>
          <a:xfrm xmlns:a="http://schemas.openxmlformats.org/drawingml/2006/main">
            <a:off x="686000" y="1600000"/>
            <a:ext cx="10820000" cy="2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4000" b="1" dirty="0">
                <a:solidFill>
                  <a:srgbClr val="FFFFFF"/>
                </a:solidFill>
                <a:latin typeface="+mj-lt"/>
              </a:rPr>
              <a:t>What Drives Plant-Based Food Intentions? A Study of Two Theories</a:t>
            </a:r>
          </a:p>
        </p:txBody>
      </p:sp>
      <p:sp>
        <p:nvSpPr>
          <p:cNvPr id="4" name="line"/>
          <p:cNvSpPr/>
          <p:nvPr/>
        </p:nvSpPr>
        <p:spPr>
          <a:xfrm xmlns:a="http://schemas.openxmlformats.org/drawingml/2006/main">
            <a:off x="686000" y="3700000"/>
            <a:ext cx="2743200" cy="3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sub"/>
          <p:cNvSpPr txBox="1"/>
          <p:nvPr/>
        </p:nvSpPr>
        <p:spPr>
          <a:xfrm xmlns:a="http://schemas.openxmlformats.org/drawingml/2006/main">
            <a:off x="686000" y="3900000"/>
            <a:ext cx="10820000" cy="1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89C2D9"/>
                </a:solidFill>
                <a:latin typeface="+mj-lt"/>
              </a:rPr>
              <a:t>A survey of 454 adults found that a newer theory explains 80% of plant-based food intentions, with obligation and attitude as key factors.</a:t>
            </a:r>
          </a:p>
        </p:txBody>
      </p:sp>
    </p:spTree>
  </p:cSld>
  <p:clrMapOvr>
    <a:masterClrMapping xmlns:a="http://schemas.openxmlformats.org/drawingml/2006/main"/>
  </p:clrMapOvr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🔬 What the study did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Researchers used an online survey to measure participants' intentions to change their diet toward plant-based foods. They compared two theories: the theory of planned behavior and the newer theory of behavioral choice. The survey included questions about attitudes, social norms, habits, and sense of obligation.</a:t>
            </a:r>
          </a:p>
        </p:txBody>
      </p:sp>
    </p:spTree>
  </p:cSld>
  <p:clrMapOvr>
    <a:masterClrMapping xmlns:a="http://schemas.openxmlformats.org/drawingml/2006/main"/>
  </p:clrMapOvr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📈 What it found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The older theory explained 65% of the differences in people's intentions.
  The newer theory explained 80% of the differences—a significantly larger amount.
  The strongest predictors were sense of obligation, attitude-values-affect, and habit.
  Social norms from the older theory also played a role.
  Five small interactions between factors also contributed to intentions.
ℹ️The newer theory does a better job of predicting plant-based food intentions than the older one. Key drivers include personal obligation and attitudes, not just social pressure. However, this study measured intentions, not actual behavior.</a:t>
            </a:r>
          </a:p>
        </p:txBody>
      </p:sp>
    </p:spTree>
  </p:cSld>
  <p:clrMapOvr>
    <a:masterClrMapping xmlns:a="http://schemas.openxmlformats.org/drawingml/2006/main"/>
  </p:clrMapOvr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⚖️ Study vs. claim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The study measured what predicts intentions to choose plant-based foods. It did not test whether these intentions lead to actual dietary changes or health outcomes.</a:t>
            </a:r>
          </a:p>
        </p:txBody>
      </p:sp>
    </p:spTree>
  </p:cSld>
  <p:clrMapOvr>
    <a:masterClrMapping xmlns:a="http://schemas.openxmlformats.org/drawingml/2006/main"/>
  </p:clrMapOvr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🚫 What it does NOT show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It does not show that people actually changed their diet.
  It does not show cause and effect—only associations.
  It does not apply to non-North American populations.
  It does not measure health or longevity outcomes.</a:t>
            </a:r>
          </a:p>
        </p:txBody>
      </p:sp>
    </p:spTree>
  </p:cSld>
  <p:clrMapOvr>
    <a:masterClrMapping xmlns:a="http://schemas.openxmlformats.org/drawingml/2006/main"/>
  </p:clrMapOvr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📊 Evidence level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An observational study in people.</a:t>
            </a:r>
          </a:p>
        </p:txBody>
      </p:sp>
    </p:spTree>
  </p:cSld>
  <p:clrMapOvr>
    <a:masterClrMapping xmlns:a="http://schemas.openxmlformats.org/drawingml/2006/main"/>
  </p:clrMapOvr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🎯 Confidence indicator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Confidence: Low to moderate — based on a single survey with self-reported intentions.</a:t>
            </a:r>
          </a:p>
        </p:txBody>
      </p:sp>
    </p:spTree>
  </p:cSld>
  <p:clrMapOvr>
    <a:masterClrMapping xmlns:a="http://schemas.openxmlformats.org/drawingml/2006/main"/>
  </p:clrMapOvr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🔍 How much to trust it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Trust tier: Moderate. This is an observational human study — it shows association, not proof of cause. The results are informative but not definitive.
This survey shows that personal obligation and attitudes strongly predict plant-based food intentions, but actual behavior was not measured.</a:t>
            </a:r>
          </a:p>
        </p:txBody>
      </p:sp>
    </p:spTree>
  </p:cSld>
  <p:clrMapOvr>
    <a:masterClrMapping xmlns:a="http://schemas.openxmlformats.org/drawingml/2006/main"/>
  </p:clrMapOvr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⚠️ Limitations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Self-reported intentions, not actual behavior.
  Cross-sectional design—no follow-up over time.
  Single survey of 454 adults.
  Only North American participants.</a:t>
            </a:r>
          </a:p>
        </p:txBody>
      </p:sp>
    </p:spTree>
  </p:cSld>
  <p:clrMapOvr>
    <a:masterClrMapping xmlns:a="http://schemas.openxmlformats.org/drawingml/2006/main"/>
  </p:clrMapOvr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❓ Open questions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Do these intentions lead to real dietary changes?
  Would the same predictors apply in other cultures?
  How do these intentions relate to long-term health?</a:t>
            </a:r>
          </a:p>
        </p:txBody>
      </p:sp>
    </p:spTree>
  </p:cSld>
  <p:clrMapOvr>
    <a:masterClrMapping xmlns:a="http://schemas.openxmlformats.org/drawingml/2006/main"/>
  </p:clrMapOvr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📋 Your action plan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✅ Understand that intentions are not the same as actions.
  ✅ If you want to eat more plant-based foods, consider your own sense of obligation and attitudes.
  ✅ Talk to a dietitian or doctor before making big dietary changes.
  ✅ Look for studies that measure actual behavior, not just intentions.
💡This summary is for general information only and is not medical advice. Talk to a qualified professional before changing anything about your health.</a:t>
            </a:r>
          </a:p>
        </p:txBody>
      </p:sp>
    </p:spTree>
  </p:cSld>
  <p:clrMapOvr>
    <a:masterClrMapping xmlns:a="http://schemas.openxmlformats.org/drawingml/2006/main"/>
  </p:clrMapOvr>
</p:sld>
</file>

<file path=ppt/slides/slide1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📄 Source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Applying the theory of behavioral choice to plant-based dietary intentions. Appetite. 2024 PubMed</a:t>
            </a:r>
          </a:p>
        </p:txBody>
      </p:sp>
    </p:spTree>
  </p:cSld>
  <p:clrMapOvr>
    <a:masterClrMapping xmlns:a="http://schemas.openxmlformats.org/drawingml/2006/main"/>
  </p:clrMapOvr>
</p:sld>
</file>